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7" r:id="rId2"/>
  </p:sldMasterIdLst>
  <p:notesMasterIdLst>
    <p:notesMasterId r:id="rId38"/>
  </p:notesMasterIdLst>
  <p:sldIdLst>
    <p:sldId id="256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829" r:id="rId22"/>
    <p:sldId id="281" r:id="rId23"/>
    <p:sldId id="282" r:id="rId24"/>
    <p:sldId id="283" r:id="rId25"/>
    <p:sldId id="287" r:id="rId26"/>
    <p:sldId id="289" r:id="rId27"/>
    <p:sldId id="300" r:id="rId28"/>
    <p:sldId id="301" r:id="rId29"/>
    <p:sldId id="302" r:id="rId30"/>
    <p:sldId id="303" r:id="rId31"/>
    <p:sldId id="260" r:id="rId32"/>
    <p:sldId id="304" r:id="rId33"/>
    <p:sldId id="305" r:id="rId34"/>
    <p:sldId id="306" r:id="rId35"/>
    <p:sldId id="307" r:id="rId36"/>
    <p:sldId id="288" r:id="rId37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85352-BD22-4FD9-A4AB-A84272A8CDBB}" type="datetimeFigureOut">
              <a:rPr lang="it-IT" smtClean="0"/>
              <a:t>23/04/2026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6D466-5A79-47AC-8C60-4247A7659C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84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7BE68-E7A5-7E48-7E73-982747E81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7CB6BB-F41D-1D65-8083-36CFA2F7A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975576-1875-1D8D-9792-CCD167E49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7F9A5-F9E0-8544-6908-F7E3670A8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957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2F447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2F447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2F549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0"/>
              </a:lnSpc>
            </a:pPr>
            <a:r>
              <a:rPr spc="-20" dirty="0"/>
              <a:t>Avv.</a:t>
            </a:r>
            <a:r>
              <a:rPr spc="5" dirty="0"/>
              <a:t> </a:t>
            </a:r>
            <a:r>
              <a:rPr spc="-10" dirty="0"/>
              <a:t>Francesca</a:t>
            </a:r>
            <a:r>
              <a:rPr spc="5" dirty="0"/>
              <a:t> </a:t>
            </a:r>
            <a:r>
              <a:rPr spc="-10" dirty="0"/>
              <a:t>Ottavi</a:t>
            </a:r>
            <a:r>
              <a:rPr spc="5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pc="-10" dirty="0"/>
              <a:t>Direzione</a:t>
            </a:r>
            <a:r>
              <a:rPr spc="10" dirty="0"/>
              <a:t> </a:t>
            </a:r>
            <a:r>
              <a:rPr spc="-10" dirty="0"/>
              <a:t>Legislazione</a:t>
            </a:r>
            <a:r>
              <a:rPr spc="5" dirty="0"/>
              <a:t> </a:t>
            </a:r>
            <a:r>
              <a:rPr dirty="0"/>
              <a:t>Opere</a:t>
            </a:r>
            <a:r>
              <a:rPr spc="5" dirty="0"/>
              <a:t> </a:t>
            </a:r>
            <a:r>
              <a:rPr spc="-10" dirty="0"/>
              <a:t>Pubbliche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03676"/>
                </a:solidFill>
                <a:latin typeface="Calibri"/>
                <a:cs typeface="Calibri"/>
              </a:defRPr>
            </a:lvl1pPr>
          </a:lstStyle>
          <a:p>
            <a:pPr marL="10096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39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832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602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115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469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251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672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510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627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18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2F447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2F447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2F549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0"/>
              </a:lnSpc>
            </a:pPr>
            <a:r>
              <a:rPr spc="-20" dirty="0"/>
              <a:t>Avv.</a:t>
            </a:r>
            <a:r>
              <a:rPr spc="5" dirty="0"/>
              <a:t> </a:t>
            </a:r>
            <a:r>
              <a:rPr spc="-10" dirty="0"/>
              <a:t>Francesca</a:t>
            </a:r>
            <a:r>
              <a:rPr spc="5" dirty="0"/>
              <a:t> </a:t>
            </a:r>
            <a:r>
              <a:rPr spc="-10" dirty="0"/>
              <a:t>Ottavi</a:t>
            </a:r>
            <a:r>
              <a:rPr spc="5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pc="-10" dirty="0"/>
              <a:t>Direzione</a:t>
            </a:r>
            <a:r>
              <a:rPr spc="10" dirty="0"/>
              <a:t> </a:t>
            </a:r>
            <a:r>
              <a:rPr spc="-10" dirty="0"/>
              <a:t>Legislazione</a:t>
            </a:r>
            <a:r>
              <a:rPr spc="5" dirty="0"/>
              <a:t> </a:t>
            </a:r>
            <a:r>
              <a:rPr dirty="0"/>
              <a:t>Opere</a:t>
            </a:r>
            <a:r>
              <a:rPr spc="5" dirty="0"/>
              <a:t> </a:t>
            </a:r>
            <a:r>
              <a:rPr spc="-10" dirty="0"/>
              <a:t>Pubbliche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03676"/>
                </a:solidFill>
                <a:latin typeface="Calibri"/>
                <a:cs typeface="Calibri"/>
              </a:defRPr>
            </a:lvl1pPr>
          </a:lstStyle>
          <a:p>
            <a:pPr marL="10096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685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lder 7"/>
          <p:cNvSpPr>
            <a:spLocks noGrp="1"/>
          </p:cNvSpPr>
          <p:nvPr>
            <p:ph type="sldNum" sz="quarter" idx="7"/>
          </p:nvPr>
        </p:nvSpPr>
        <p:spPr>
          <a:xfrm>
            <a:off x="8610600" y="4626614"/>
            <a:ext cx="350520" cy="21517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98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Holder 3"/>
          <p:cNvSpPr>
            <a:spLocks noGrp="1"/>
          </p:cNvSpPr>
          <p:nvPr>
            <p:ph type="body" idx="1"/>
          </p:nvPr>
        </p:nvSpPr>
        <p:spPr>
          <a:xfrm>
            <a:off x="685800" y="1582373"/>
            <a:ext cx="7772400" cy="184426"/>
          </a:xfrm>
        </p:spPr>
        <p:txBody>
          <a:bodyPr lIns="0" tIns="0" rIns="0" bIns="0"/>
          <a:lstStyle>
            <a:lvl1pPr algn="just">
              <a:defRPr sz="1199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482249"/>
            <a:ext cx="4038600" cy="169068"/>
          </a:xfrm>
        </p:spPr>
        <p:txBody>
          <a:bodyPr vert="horz"/>
          <a:lstStyle>
            <a:lvl1pPr>
              <a:defRPr sz="1099" b="1">
                <a:solidFill>
                  <a:srgbClr val="103676"/>
                </a:solidFill>
              </a:defRPr>
            </a:lvl1pPr>
            <a:lvl2pPr>
              <a:defRPr sz="1099">
                <a:solidFill>
                  <a:srgbClr val="103676"/>
                </a:solidFill>
              </a:defRPr>
            </a:lvl2pPr>
            <a:lvl3pPr>
              <a:defRPr sz="1099">
                <a:solidFill>
                  <a:srgbClr val="103676"/>
                </a:solidFill>
              </a:defRPr>
            </a:lvl3pPr>
            <a:lvl4pPr>
              <a:defRPr sz="1099">
                <a:solidFill>
                  <a:srgbClr val="103676"/>
                </a:solidFill>
              </a:defRPr>
            </a:lvl4pPr>
            <a:lvl5pPr>
              <a:defRPr sz="1099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12911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2F447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2F549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0"/>
              </a:lnSpc>
            </a:pPr>
            <a:r>
              <a:rPr spc="-20" dirty="0"/>
              <a:t>Avv.</a:t>
            </a:r>
            <a:r>
              <a:rPr spc="5" dirty="0"/>
              <a:t> </a:t>
            </a:r>
            <a:r>
              <a:rPr spc="-10" dirty="0"/>
              <a:t>Francesca</a:t>
            </a:r>
            <a:r>
              <a:rPr spc="5" dirty="0"/>
              <a:t> </a:t>
            </a:r>
            <a:r>
              <a:rPr spc="-10" dirty="0"/>
              <a:t>Ottavi</a:t>
            </a:r>
            <a:r>
              <a:rPr spc="5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pc="-10" dirty="0"/>
              <a:t>Direzione</a:t>
            </a:r>
            <a:r>
              <a:rPr spc="10" dirty="0"/>
              <a:t> </a:t>
            </a:r>
            <a:r>
              <a:rPr spc="-10" dirty="0"/>
              <a:t>Legislazione</a:t>
            </a:r>
            <a:r>
              <a:rPr spc="5" dirty="0"/>
              <a:t> </a:t>
            </a:r>
            <a:r>
              <a:rPr dirty="0"/>
              <a:t>Opere</a:t>
            </a:r>
            <a:r>
              <a:rPr spc="5" dirty="0"/>
              <a:t> </a:t>
            </a:r>
            <a:r>
              <a:rPr spc="-10" dirty="0"/>
              <a:t>Pubbliche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03676"/>
                </a:solidFill>
                <a:latin typeface="Calibri"/>
                <a:cs typeface="Calibri"/>
              </a:defRPr>
            </a:lvl1pPr>
          </a:lstStyle>
          <a:p>
            <a:pPr marL="10096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2F447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2F549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0"/>
              </a:lnSpc>
            </a:pPr>
            <a:r>
              <a:rPr spc="-20" dirty="0"/>
              <a:t>Avv.</a:t>
            </a:r>
            <a:r>
              <a:rPr spc="5" dirty="0"/>
              <a:t> </a:t>
            </a:r>
            <a:r>
              <a:rPr spc="-10" dirty="0"/>
              <a:t>Francesca</a:t>
            </a:r>
            <a:r>
              <a:rPr spc="5" dirty="0"/>
              <a:t> </a:t>
            </a:r>
            <a:r>
              <a:rPr spc="-10" dirty="0"/>
              <a:t>Ottavi</a:t>
            </a:r>
            <a:r>
              <a:rPr spc="5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pc="-10" dirty="0"/>
              <a:t>Direzione</a:t>
            </a:r>
            <a:r>
              <a:rPr spc="10" dirty="0"/>
              <a:t> </a:t>
            </a:r>
            <a:r>
              <a:rPr spc="-10" dirty="0"/>
              <a:t>Legislazione</a:t>
            </a:r>
            <a:r>
              <a:rPr spc="5" dirty="0"/>
              <a:t> </a:t>
            </a:r>
            <a:r>
              <a:rPr dirty="0"/>
              <a:t>Opere</a:t>
            </a:r>
            <a:r>
              <a:rPr spc="5" dirty="0"/>
              <a:t> </a:t>
            </a:r>
            <a:r>
              <a:rPr spc="-10" dirty="0"/>
              <a:t>Pubbliche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03676"/>
                </a:solidFill>
                <a:latin typeface="Calibri"/>
                <a:cs typeface="Calibri"/>
              </a:defRPr>
            </a:lvl1pPr>
          </a:lstStyle>
          <a:p>
            <a:pPr marL="10096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03676"/>
                </a:solidFill>
                <a:latin typeface="Calibri"/>
                <a:cs typeface="Calibri"/>
              </a:defRPr>
            </a:lvl1pPr>
          </a:lstStyle>
          <a:p>
            <a:pPr marL="10096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D45BB133-7D13-2BBD-8AB7-B66698311DE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53008" y="4539216"/>
            <a:ext cx="1136323" cy="306652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B4D24816-3A60-7448-92C7-013EEA5D8DC2}"/>
              </a:ext>
            </a:extLst>
          </p:cNvPr>
          <p:cNvSpPr txBox="1"/>
          <p:nvPr userDrawn="1"/>
        </p:nvSpPr>
        <p:spPr>
          <a:xfrm>
            <a:off x="363866" y="4672977"/>
            <a:ext cx="26657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00" b="1" spc="-20" noProof="0" dirty="0">
                <a:solidFill>
                  <a:srgbClr val="2F5496"/>
                </a:solidFill>
                <a:latin typeface="Calibri"/>
                <a:cs typeface="Calibri"/>
              </a:rPr>
              <a:t>Avv.</a:t>
            </a:r>
            <a:r>
              <a:rPr lang="it-IT" sz="800" b="1" spc="5" noProof="0" dirty="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2F5496"/>
                </a:solidFill>
                <a:latin typeface="Calibri"/>
                <a:cs typeface="Calibri"/>
              </a:rPr>
              <a:t>Francesca</a:t>
            </a:r>
            <a:r>
              <a:rPr lang="it-IT" sz="800" b="1" spc="5" noProof="0" dirty="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2F5496"/>
                </a:solidFill>
                <a:latin typeface="Calibri"/>
                <a:cs typeface="Calibri"/>
              </a:rPr>
              <a:t>Ottavi</a:t>
            </a:r>
            <a:r>
              <a:rPr lang="it-IT" sz="800" b="1" spc="5" noProof="0" dirty="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2F5496"/>
                </a:solidFill>
                <a:latin typeface="Calibri"/>
                <a:cs typeface="Calibri"/>
              </a:rPr>
              <a:t>–</a:t>
            </a:r>
            <a:r>
              <a:rPr lang="it-IT" sz="800" b="1" spc="5" noProof="0" dirty="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2F5496"/>
                </a:solidFill>
                <a:latin typeface="Calibri"/>
                <a:cs typeface="Calibri"/>
              </a:rPr>
              <a:t>Direzione</a:t>
            </a:r>
            <a:r>
              <a:rPr lang="it-IT" sz="800" b="1" spc="10" noProof="0" dirty="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2F5496"/>
                </a:solidFill>
                <a:latin typeface="Calibri"/>
                <a:cs typeface="Calibri"/>
              </a:rPr>
              <a:t>Legislazione</a:t>
            </a:r>
            <a:r>
              <a:rPr lang="it-IT" sz="800" b="1" spc="5" noProof="0" dirty="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2F5496"/>
                </a:solidFill>
                <a:latin typeface="Calibri"/>
                <a:cs typeface="Calibri"/>
              </a:rPr>
              <a:t>Opere</a:t>
            </a:r>
            <a:r>
              <a:rPr lang="it-IT" sz="800" b="1" spc="5" noProof="0" dirty="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2F5496"/>
                </a:solidFill>
                <a:latin typeface="Calibri"/>
                <a:cs typeface="Calibri"/>
              </a:rPr>
              <a:t>Pubbliche</a:t>
            </a:r>
            <a:endParaRPr lang="it-IT" sz="800" noProof="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64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124334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25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40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868" y="364225"/>
            <a:ext cx="6463416" cy="551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2F447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4343" y="1357379"/>
            <a:ext cx="6833870" cy="2190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2F447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7215" y="4761649"/>
            <a:ext cx="2759858" cy="240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rgbClr val="2F549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0"/>
              </a:lnSpc>
            </a:pPr>
            <a:r>
              <a:rPr spc="-20" dirty="0"/>
              <a:t>Avv.</a:t>
            </a:r>
            <a:r>
              <a:rPr spc="5" dirty="0"/>
              <a:t> </a:t>
            </a:r>
            <a:r>
              <a:rPr spc="-10" dirty="0"/>
              <a:t>Francesca</a:t>
            </a:r>
            <a:r>
              <a:rPr spc="5" dirty="0"/>
              <a:t> </a:t>
            </a:r>
            <a:r>
              <a:rPr spc="-10" dirty="0"/>
              <a:t>Ottavi</a:t>
            </a:r>
            <a:r>
              <a:rPr spc="5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pc="-10" dirty="0"/>
              <a:t>Direzione</a:t>
            </a:r>
            <a:r>
              <a:rPr spc="10" dirty="0"/>
              <a:t> </a:t>
            </a:r>
            <a:r>
              <a:rPr spc="-10" dirty="0"/>
              <a:t>Legislazione</a:t>
            </a:r>
            <a:r>
              <a:rPr spc="5" dirty="0"/>
              <a:t> </a:t>
            </a:r>
            <a:r>
              <a:rPr dirty="0"/>
              <a:t>Opere</a:t>
            </a:r>
            <a:r>
              <a:rPr spc="5" dirty="0"/>
              <a:t> </a:t>
            </a:r>
            <a:r>
              <a:rPr spc="-10" dirty="0"/>
              <a:t>Pubbliche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02229" y="4782528"/>
            <a:ext cx="248514" cy="218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103676"/>
                </a:solidFill>
                <a:latin typeface="Calibri"/>
                <a:cs typeface="Calibri"/>
              </a:defRPr>
            </a:lvl1pPr>
          </a:lstStyle>
          <a:p>
            <a:pPr marL="10096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5" r:id="rId7"/>
    <p:sldLayoutId id="2147483676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43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sldNum="0" hdr="0" ftr="0" dt="0"/>
  <p:txStyles>
    <p:titleStyle>
      <a:lvl1pPr algn="ctr" defTabSz="571500" rtl="0" eaLnBrk="1" latinLnBrk="0" hangingPunct="1"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5715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344" indent="-178594" algn="l" defTabSz="571500" rtl="0" eaLnBrk="1" latinLnBrk="0" hangingPunct="1">
        <a:spcBef>
          <a:spcPct val="20000"/>
        </a:spcBef>
        <a:buFont typeface="Arial" pitchFamily="34" charset="0"/>
        <a:buChar char="–"/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spcBef>
          <a:spcPct val="20000"/>
        </a:spcBef>
        <a:buFont typeface="Arial" pitchFamily="34" charset="0"/>
        <a:buChar char="–"/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spcBef>
          <a:spcPct val="20000"/>
        </a:spcBef>
        <a:buFont typeface="Arial" pitchFamily="34" charset="0"/>
        <a:buChar char="»"/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spcBef>
          <a:spcPct val="20000"/>
        </a:spcBef>
        <a:buFont typeface="Arial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spcBef>
          <a:spcPct val="20000"/>
        </a:spcBef>
        <a:buFont typeface="Arial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spcBef>
          <a:spcPct val="20000"/>
        </a:spcBef>
        <a:buFont typeface="Arial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spcBef>
          <a:spcPct val="20000"/>
        </a:spcBef>
        <a:buFont typeface="Arial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4187" y="1009901"/>
            <a:ext cx="6284803" cy="1960085"/>
          </a:xfrm>
          <a:custGeom>
            <a:avLst/>
            <a:gdLst/>
            <a:ahLst/>
            <a:cxnLst/>
            <a:rect l="l" t="t" r="r" b="b"/>
            <a:pathLst>
              <a:path w="5440680" h="1859280">
                <a:moveTo>
                  <a:pt x="5124081" y="1859283"/>
                </a:moveTo>
                <a:lnTo>
                  <a:pt x="0" y="1859283"/>
                </a:lnTo>
                <a:lnTo>
                  <a:pt x="1082" y="0"/>
                </a:lnTo>
                <a:lnTo>
                  <a:pt x="5440675" y="602195"/>
                </a:lnTo>
                <a:lnTo>
                  <a:pt x="5124081" y="1859283"/>
                </a:lnTo>
                <a:close/>
              </a:path>
            </a:pathLst>
          </a:custGeom>
          <a:solidFill>
            <a:srgbClr val="172F61">
              <a:alpha val="89802"/>
            </a:srgbClr>
          </a:solidFill>
        </p:spPr>
        <p:txBody>
          <a:bodyPr wrap="square" lIns="0" tIns="0" rIns="0" bIns="0" rtlCol="0"/>
          <a:lstStyle/>
          <a:p>
            <a:endParaRPr lang="it-IT" noProof="0" dirty="0"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813950" y="1647568"/>
            <a:ext cx="4568606" cy="860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just">
              <a:lnSpc>
                <a:spcPct val="104600"/>
              </a:lnSpc>
            </a:pPr>
            <a:r>
              <a:rPr lang="it-IT" sz="1800" spc="-25" noProof="0" dirty="0">
                <a:solidFill>
                  <a:srgbClr val="FFFFFF"/>
                </a:solidFill>
              </a:rPr>
              <a:t>La manutenzione del contratto di appalto tra </a:t>
            </a:r>
            <a:br>
              <a:rPr lang="it-IT" sz="1800" spc="-25" noProof="0" dirty="0">
                <a:solidFill>
                  <a:srgbClr val="FFFFFF"/>
                </a:solidFill>
              </a:rPr>
            </a:br>
            <a:r>
              <a:rPr lang="it-IT" sz="1800" spc="-25" noProof="0" dirty="0">
                <a:solidFill>
                  <a:srgbClr val="FFFFFF"/>
                </a:solidFill>
              </a:rPr>
              <a:t>la Legge di bilancio 2026, revisione prezzi e DL Aiuti</a:t>
            </a:r>
            <a:endParaRPr lang="it-IT" sz="1800" noProof="0" dirty="0"/>
          </a:p>
        </p:txBody>
      </p:sp>
      <p:sp>
        <p:nvSpPr>
          <p:cNvPr id="4" name="object 4"/>
          <p:cNvSpPr txBox="1"/>
          <p:nvPr/>
        </p:nvSpPr>
        <p:spPr>
          <a:xfrm>
            <a:off x="3887370" y="2532953"/>
            <a:ext cx="25896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b="1" noProof="0" dirty="0">
                <a:solidFill>
                  <a:srgbClr val="FFFFFF"/>
                </a:solidFill>
                <a:latin typeface="Calibri"/>
                <a:cs typeface="Calibri"/>
              </a:rPr>
              <a:t>L’Aquila,</a:t>
            </a:r>
            <a:r>
              <a:rPr lang="it-IT" sz="1800" b="1" spc="-40" noProof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t-IT" sz="1800" b="1" noProof="0" dirty="0">
                <a:solidFill>
                  <a:srgbClr val="FFFFFF"/>
                </a:solidFill>
                <a:latin typeface="Calibri"/>
                <a:cs typeface="Calibri"/>
              </a:rPr>
              <a:t>23 aprile </a:t>
            </a:r>
            <a:r>
              <a:rPr lang="it-IT" sz="1800" b="1" spc="-20" noProof="0" dirty="0">
                <a:solidFill>
                  <a:srgbClr val="FFFFFF"/>
                </a:solidFill>
                <a:latin typeface="Calibri"/>
                <a:cs typeface="Calibri"/>
              </a:rPr>
              <a:t>2026</a:t>
            </a:r>
            <a:endParaRPr lang="it-IT" sz="1800" noProof="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8648" y="3333555"/>
            <a:ext cx="192023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700" b="1" spc="-25" noProof="0" dirty="0">
                <a:solidFill>
                  <a:srgbClr val="1F487C"/>
                </a:solidFill>
                <a:latin typeface="Calibri"/>
                <a:cs typeface="Calibri"/>
              </a:rPr>
              <a:t>Avv.</a:t>
            </a:r>
            <a:r>
              <a:rPr lang="it-IT" sz="1700" b="1" spc="-75" noProof="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lang="it-IT" sz="1700" b="1" noProof="0" dirty="0">
                <a:solidFill>
                  <a:srgbClr val="1F487C"/>
                </a:solidFill>
                <a:latin typeface="Calibri"/>
                <a:cs typeface="Calibri"/>
              </a:rPr>
              <a:t>Francesca</a:t>
            </a:r>
            <a:r>
              <a:rPr lang="it-IT" sz="1700" b="1" spc="-70" noProof="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lang="it-IT" sz="1700" b="1" spc="-10" noProof="0" dirty="0">
                <a:solidFill>
                  <a:srgbClr val="1F487C"/>
                </a:solidFill>
                <a:latin typeface="Calibri"/>
                <a:cs typeface="Calibri"/>
              </a:rPr>
              <a:t>Ottavi</a:t>
            </a:r>
            <a:endParaRPr lang="it-IT" sz="1700" noProof="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50" y="20955"/>
            <a:ext cx="9137650" cy="5122545"/>
            <a:chOff x="6802" y="21241"/>
            <a:chExt cx="9137650" cy="51225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9007" y="2872171"/>
              <a:ext cx="8294992" cy="227132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02" y="21241"/>
              <a:ext cx="3495675" cy="4379595"/>
            </a:xfrm>
            <a:custGeom>
              <a:avLst/>
              <a:gdLst/>
              <a:ahLst/>
              <a:cxnLst/>
              <a:rect l="l" t="t" r="r" b="b"/>
              <a:pathLst>
                <a:path w="3495675" h="4379595">
                  <a:moveTo>
                    <a:pt x="3495626" y="4379135"/>
                  </a:moveTo>
                  <a:lnTo>
                    <a:pt x="1638576" y="4379135"/>
                  </a:lnTo>
                  <a:lnTo>
                    <a:pt x="1100744" y="2766662"/>
                  </a:lnTo>
                  <a:lnTo>
                    <a:pt x="0" y="2766662"/>
                  </a:lnTo>
                  <a:lnTo>
                    <a:pt x="0" y="1269408"/>
                  </a:lnTo>
                  <a:lnTo>
                    <a:pt x="626800" y="1269408"/>
                  </a:lnTo>
                  <a:lnTo>
                    <a:pt x="200319" y="0"/>
                  </a:lnTo>
                  <a:lnTo>
                    <a:pt x="1895389" y="0"/>
                  </a:lnTo>
                  <a:lnTo>
                    <a:pt x="3495626" y="4379135"/>
                  </a:lnTo>
                  <a:close/>
                </a:path>
              </a:pathLst>
            </a:custGeom>
            <a:solidFill>
              <a:srgbClr val="114889">
                <a:alpha val="27058"/>
              </a:srgbClr>
            </a:solidFill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1392" y="290930"/>
            <a:ext cx="2600333" cy="7017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19422" y="281477"/>
            <a:ext cx="330009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300" spc="-20" noProof="0" dirty="0"/>
              <a:t>F.A.Q. </a:t>
            </a:r>
            <a:r>
              <a:rPr lang="it-IT" sz="1300" noProof="0" dirty="0"/>
              <a:t>—</a:t>
            </a:r>
            <a:r>
              <a:rPr lang="it-IT" sz="1300" spc="-15" noProof="0" dirty="0"/>
              <a:t> </a:t>
            </a:r>
            <a:r>
              <a:rPr lang="it-IT" sz="1300" spc="-10" noProof="0" dirty="0"/>
              <a:t>Natura</a:t>
            </a:r>
            <a:r>
              <a:rPr lang="it-IT" sz="1300" spc="-15" noProof="0" dirty="0"/>
              <a:t> </a:t>
            </a:r>
            <a:r>
              <a:rPr lang="it-IT" sz="1300" noProof="0" dirty="0"/>
              <a:t>e</a:t>
            </a:r>
            <a:r>
              <a:rPr lang="it-IT" sz="1300" spc="-15" noProof="0" dirty="0"/>
              <a:t> </a:t>
            </a:r>
            <a:r>
              <a:rPr lang="it-IT" sz="1300" spc="-10" noProof="0" dirty="0"/>
              <a:t>Modalità</a:t>
            </a:r>
            <a:r>
              <a:rPr lang="it-IT" sz="1300" spc="-15" noProof="0" dirty="0"/>
              <a:t> </a:t>
            </a:r>
            <a:r>
              <a:rPr lang="it-IT" sz="1300" spc="-10" noProof="0" dirty="0"/>
              <a:t>dell'Aggiornamento</a:t>
            </a:r>
            <a:endParaRPr lang="it-IT" sz="1300" noProof="0" dirty="0"/>
          </a:p>
        </p:txBody>
      </p:sp>
      <p:sp>
        <p:nvSpPr>
          <p:cNvPr id="3" name="object 3"/>
          <p:cNvSpPr/>
          <p:nvPr/>
        </p:nvSpPr>
        <p:spPr>
          <a:xfrm>
            <a:off x="565784" y="720090"/>
            <a:ext cx="7646670" cy="2891790"/>
          </a:xfrm>
          <a:custGeom>
            <a:avLst/>
            <a:gdLst/>
            <a:ahLst/>
            <a:cxnLst/>
            <a:rect l="l" t="t" r="r" b="b"/>
            <a:pathLst>
              <a:path w="7646670" h="2891790">
                <a:moveTo>
                  <a:pt x="0" y="91120"/>
                </a:moveTo>
                <a:lnTo>
                  <a:pt x="7160" y="55652"/>
                </a:lnTo>
                <a:lnTo>
                  <a:pt x="26688" y="26688"/>
                </a:lnTo>
                <a:lnTo>
                  <a:pt x="55652" y="7160"/>
                </a:lnTo>
                <a:lnTo>
                  <a:pt x="91120" y="0"/>
                </a:lnTo>
                <a:lnTo>
                  <a:pt x="7555549" y="0"/>
                </a:lnTo>
                <a:lnTo>
                  <a:pt x="7606103" y="15309"/>
                </a:lnTo>
                <a:lnTo>
                  <a:pt x="7639733" y="56250"/>
                </a:lnTo>
                <a:lnTo>
                  <a:pt x="7646669" y="91120"/>
                </a:lnTo>
                <a:lnTo>
                  <a:pt x="7646669" y="2800669"/>
                </a:lnTo>
                <a:lnTo>
                  <a:pt x="7639509" y="2836137"/>
                </a:lnTo>
                <a:lnTo>
                  <a:pt x="7619981" y="2865101"/>
                </a:lnTo>
                <a:lnTo>
                  <a:pt x="7591017" y="2884629"/>
                </a:lnTo>
                <a:lnTo>
                  <a:pt x="7555549" y="2891789"/>
                </a:lnTo>
                <a:lnTo>
                  <a:pt x="91120" y="2891789"/>
                </a:lnTo>
                <a:lnTo>
                  <a:pt x="55652" y="2884629"/>
                </a:lnTo>
                <a:lnTo>
                  <a:pt x="26688" y="2865101"/>
                </a:lnTo>
                <a:lnTo>
                  <a:pt x="7160" y="2836137"/>
                </a:lnTo>
                <a:lnTo>
                  <a:pt x="0" y="2800669"/>
                </a:lnTo>
                <a:lnTo>
                  <a:pt x="0" y="91120"/>
                </a:lnTo>
                <a:close/>
              </a:path>
            </a:pathLst>
          </a:custGeom>
          <a:ln w="22849">
            <a:solidFill>
              <a:srgbClr val="C1C8D6"/>
            </a:solidFill>
          </a:ln>
        </p:spPr>
        <p:txBody>
          <a:bodyPr wrap="square" lIns="0" tIns="0" rIns="0" bIns="0" rtlCol="0"/>
          <a:lstStyle/>
          <a:p>
            <a:endParaRPr lang="it-IT" noProof="0" dirty="0"/>
          </a:p>
        </p:txBody>
      </p:sp>
      <p:sp>
        <p:nvSpPr>
          <p:cNvPr id="4" name="object 4"/>
          <p:cNvSpPr txBox="1"/>
          <p:nvPr/>
        </p:nvSpPr>
        <p:spPr>
          <a:xfrm>
            <a:off x="570023" y="776413"/>
            <a:ext cx="7227570" cy="1631729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49250" marR="1012825" indent="-285750">
              <a:lnSpc>
                <a:spcPts val="1580"/>
              </a:lnSpc>
              <a:spcBef>
                <a:spcPts val="335"/>
              </a:spcBef>
              <a:buFont typeface="Wingdings" panose="05000000000000000000" pitchFamily="2" charset="2"/>
              <a:buChar char="Ø"/>
            </a:pPr>
            <a:r>
              <a:rPr lang="it-IT" sz="1500" b="1" noProof="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lang="it-IT" sz="1500" b="1" spc="-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500" b="1" noProof="0" dirty="0">
                <a:solidFill>
                  <a:srgbClr val="1F497D"/>
                </a:solidFill>
                <a:latin typeface="Calibri"/>
                <a:cs typeface="Calibri"/>
              </a:rPr>
              <a:t>disciplina</a:t>
            </a:r>
            <a:r>
              <a:rPr lang="it-IT" sz="1500" b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500" b="1" spc="-10" noProof="0" dirty="0">
                <a:solidFill>
                  <a:srgbClr val="1F497D"/>
                </a:solidFill>
                <a:latin typeface="Calibri"/>
                <a:cs typeface="Calibri"/>
              </a:rPr>
              <a:t>introdotta</a:t>
            </a:r>
            <a:r>
              <a:rPr lang="it-IT" sz="1500" b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500" b="1" noProof="0" dirty="0">
                <a:solidFill>
                  <a:srgbClr val="1F497D"/>
                </a:solidFill>
                <a:latin typeface="Calibri"/>
                <a:cs typeface="Calibri"/>
              </a:rPr>
              <a:t>dalla</a:t>
            </a:r>
            <a:r>
              <a:rPr lang="it-IT" sz="1500" b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500" b="1" noProof="0" dirty="0">
                <a:solidFill>
                  <a:srgbClr val="1F497D"/>
                </a:solidFill>
                <a:latin typeface="Calibri"/>
                <a:cs typeface="Calibri"/>
              </a:rPr>
              <a:t>Legge</a:t>
            </a:r>
            <a:r>
              <a:rPr lang="it-IT" sz="1500" b="1" spc="-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5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500" b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500" b="1" noProof="0" dirty="0">
                <a:solidFill>
                  <a:srgbClr val="1F497D"/>
                </a:solidFill>
                <a:latin typeface="Calibri"/>
                <a:cs typeface="Calibri"/>
              </a:rPr>
              <a:t>Bilancio</a:t>
            </a:r>
            <a:r>
              <a:rPr lang="it-IT" sz="1500" b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500" b="1" noProof="0" dirty="0">
                <a:solidFill>
                  <a:srgbClr val="1F497D"/>
                </a:solidFill>
                <a:latin typeface="Calibri"/>
                <a:cs typeface="Calibri"/>
              </a:rPr>
              <a:t>per</a:t>
            </a:r>
            <a:r>
              <a:rPr lang="it-IT" sz="1500" b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5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attuare</a:t>
            </a:r>
            <a:r>
              <a:rPr lang="it-IT" sz="1500" b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500" b="1" spc="-10" noProof="0" dirty="0">
                <a:solidFill>
                  <a:srgbClr val="1F497D"/>
                </a:solidFill>
                <a:latin typeface="Calibri"/>
                <a:cs typeface="Calibri"/>
              </a:rPr>
              <a:t>l’aggiornamento</a:t>
            </a:r>
            <a:r>
              <a:rPr lang="it-IT" sz="1500" b="1" spc="-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500" b="1" spc="-25" noProof="0" dirty="0">
                <a:solidFill>
                  <a:srgbClr val="1F497D"/>
                </a:solidFill>
                <a:latin typeface="Calibri"/>
                <a:cs typeface="Calibri"/>
              </a:rPr>
              <a:t>dei </a:t>
            </a:r>
            <a:r>
              <a:rPr lang="it-IT" sz="1500" b="1" noProof="0" dirty="0" err="1">
                <a:solidFill>
                  <a:srgbClr val="1F497D"/>
                </a:solidFill>
                <a:latin typeface="Calibri"/>
                <a:cs typeface="Calibri"/>
              </a:rPr>
              <a:t>dei</a:t>
            </a:r>
            <a:r>
              <a:rPr lang="it-IT" sz="15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500" b="1" noProof="0" dirty="0">
                <a:solidFill>
                  <a:srgbClr val="1F497D"/>
                </a:solidFill>
                <a:latin typeface="Calibri"/>
                <a:cs typeface="Calibri"/>
              </a:rPr>
              <a:t>prezzi </a:t>
            </a:r>
            <a:r>
              <a:rPr lang="it-IT" sz="15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comporta la sostituzione dei prezzi contrattuali?</a:t>
            </a:r>
            <a:endParaRPr lang="it-IT" sz="1500" noProof="0" dirty="0">
              <a:latin typeface="Calibri"/>
              <a:cs typeface="Calibri"/>
            </a:endParaRPr>
          </a:p>
          <a:p>
            <a:pPr marL="63500" marR="30480">
              <a:lnSpc>
                <a:spcPct val="125000"/>
              </a:lnSpc>
              <a:spcBef>
                <a:spcPts val="1820"/>
              </a:spcBef>
            </a:pP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lang="it-IT" sz="1000" b="1" spc="6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ratio</a:t>
            </a:r>
            <a:r>
              <a:rPr lang="it-IT" sz="1000" b="1" spc="6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non</a:t>
            </a:r>
            <a:r>
              <a:rPr lang="it-IT" sz="1000" b="1" spc="7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è</a:t>
            </a:r>
            <a:r>
              <a:rPr lang="it-IT" sz="1000" b="1" spc="6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sostituire</a:t>
            </a:r>
            <a:r>
              <a:rPr lang="it-IT" sz="1000" b="1" spc="7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lang="it-IT" sz="1000" b="1" spc="6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prezzi</a:t>
            </a:r>
            <a:r>
              <a:rPr lang="it-IT" sz="1000" b="1" spc="7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contrattuali</a:t>
            </a:r>
            <a:r>
              <a:rPr lang="it-IT" sz="1000" b="1" spc="6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con</a:t>
            </a:r>
            <a:r>
              <a:rPr lang="it-IT" sz="1000" b="1" spc="6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quelli</a:t>
            </a:r>
            <a:r>
              <a:rPr lang="it-IT" sz="1000" b="1" spc="7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aggiornati,</a:t>
            </a:r>
            <a:r>
              <a:rPr lang="it-IT" sz="1000" b="1" spc="6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ma</a:t>
            </a:r>
            <a:r>
              <a:rPr lang="it-IT" sz="1000" b="1" spc="7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riconoscere</a:t>
            </a:r>
            <a:r>
              <a:rPr lang="it-IT" sz="1000" b="1" spc="6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all'appaltatore</a:t>
            </a:r>
            <a:r>
              <a:rPr lang="it-IT" sz="1000" b="1" spc="7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l'eventuale</a:t>
            </a:r>
            <a:r>
              <a:rPr lang="it-IT" sz="1000" b="1" spc="6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delta</a:t>
            </a:r>
            <a:r>
              <a:rPr lang="it-IT" sz="1000" b="1" spc="7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000" b="1" spc="6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differenza</a:t>
            </a:r>
            <a:r>
              <a:rPr lang="it-IT" sz="1000" b="1" spc="6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tra</a:t>
            </a:r>
            <a:r>
              <a:rPr lang="it-IT" sz="1000" b="1" spc="7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50" noProof="0" dirty="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prezzari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annualmente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aggiornati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e i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prezzi a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base di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gara.</a:t>
            </a:r>
            <a:endParaRPr lang="it-IT" sz="10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lang="it-IT" sz="1000" noProof="0" dirty="0">
              <a:latin typeface="Calibri"/>
              <a:cs typeface="Calibri"/>
            </a:endParaRPr>
          </a:p>
          <a:p>
            <a:pPr marL="63500" marR="19685">
              <a:lnSpc>
                <a:spcPct val="125000"/>
              </a:lnSpc>
            </a:pP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Vengono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riconosciuti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solo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"maggiori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importi",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al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netto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ribasso,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nella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misura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90%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(offerte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ante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2021)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dell'80%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(offerte </a:t>
            </a: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2022–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2023),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confermando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che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non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si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tratta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sostituzione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integrale.</a:t>
            </a:r>
            <a:endParaRPr lang="it-IT" sz="1000" noProof="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5555" y="4692542"/>
            <a:ext cx="1136322" cy="3066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602229" y="4782528"/>
            <a:ext cx="248514" cy="201228"/>
          </a:xfrm>
          <a:prstGeom prst="rect">
            <a:avLst/>
          </a:prstGeom>
        </p:spPr>
        <p:txBody>
          <a:bodyPr vert="horz" wrap="square" lIns="0" tIns="59582" rIns="0" bIns="0" rtlCol="0">
            <a:spAutoFit/>
          </a:bodyPr>
          <a:lstStyle/>
          <a:p>
            <a:pPr marL="68580">
              <a:lnSpc>
                <a:spcPts val="1100"/>
              </a:lnSpc>
            </a:pPr>
            <a:r>
              <a:rPr lang="it-IT" spc="-25" noProof="0" dirty="0"/>
              <a:t>13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3965" rIns="0" bIns="0" rtlCol="0">
            <a:spAutoFit/>
          </a:bodyPr>
          <a:lstStyle/>
          <a:p>
            <a:pPr marL="106680">
              <a:lnSpc>
                <a:spcPts val="860"/>
              </a:lnSpc>
            </a:pPr>
            <a:r>
              <a:rPr lang="it-IT" spc="-20" noProof="0" dirty="0"/>
              <a:t>Avv.</a:t>
            </a:r>
            <a:r>
              <a:rPr lang="it-IT" spc="5" noProof="0" dirty="0"/>
              <a:t> </a:t>
            </a:r>
            <a:r>
              <a:rPr lang="it-IT" spc="-10" noProof="0" dirty="0"/>
              <a:t>Francesca</a:t>
            </a:r>
            <a:r>
              <a:rPr lang="it-IT" spc="5" noProof="0" dirty="0"/>
              <a:t> </a:t>
            </a:r>
            <a:r>
              <a:rPr lang="it-IT" spc="-10" noProof="0" dirty="0"/>
              <a:t>Ottavi</a:t>
            </a:r>
            <a:r>
              <a:rPr lang="it-IT" spc="5" noProof="0" dirty="0"/>
              <a:t> </a:t>
            </a:r>
            <a:r>
              <a:rPr lang="it-IT" noProof="0" dirty="0"/>
              <a:t>–</a:t>
            </a:r>
            <a:r>
              <a:rPr lang="it-IT" spc="5" noProof="0" dirty="0"/>
              <a:t> </a:t>
            </a:r>
            <a:r>
              <a:rPr lang="it-IT" spc="-10" noProof="0" dirty="0"/>
              <a:t>Direzione</a:t>
            </a:r>
            <a:r>
              <a:rPr lang="it-IT" spc="10" noProof="0" dirty="0"/>
              <a:t> </a:t>
            </a:r>
            <a:r>
              <a:rPr lang="it-IT" spc="-10" noProof="0" dirty="0"/>
              <a:t>Legislazione</a:t>
            </a:r>
            <a:r>
              <a:rPr lang="it-IT" spc="5" noProof="0" dirty="0"/>
              <a:t> </a:t>
            </a:r>
            <a:r>
              <a:rPr lang="it-IT" noProof="0" dirty="0"/>
              <a:t>Opere</a:t>
            </a:r>
            <a:r>
              <a:rPr lang="it-IT" spc="5" noProof="0" dirty="0"/>
              <a:t> </a:t>
            </a:r>
            <a:r>
              <a:rPr lang="it-IT" spc="-10" noProof="0" dirty="0"/>
              <a:t>Pubbliche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8483" rIns="0" bIns="0" rtlCol="0">
            <a:spAutoFit/>
          </a:bodyPr>
          <a:lstStyle/>
          <a:p>
            <a:pPr marL="160655">
              <a:lnSpc>
                <a:spcPct val="100000"/>
              </a:lnSpc>
              <a:spcBef>
                <a:spcPts val="100"/>
              </a:spcBef>
            </a:pPr>
            <a:r>
              <a:rPr lang="it-IT" sz="1300" spc="-20" noProof="0" dirty="0"/>
              <a:t>F.A.Q. </a:t>
            </a:r>
            <a:r>
              <a:rPr lang="it-IT" sz="1300" noProof="0" dirty="0"/>
              <a:t>—</a:t>
            </a:r>
            <a:r>
              <a:rPr lang="it-IT" sz="1300" spc="-15" noProof="0" dirty="0"/>
              <a:t> </a:t>
            </a:r>
            <a:r>
              <a:rPr lang="it-IT" sz="1300" spc="-10" noProof="0" dirty="0"/>
              <a:t>Natura</a:t>
            </a:r>
            <a:r>
              <a:rPr lang="it-IT" sz="1300" spc="-15" noProof="0" dirty="0"/>
              <a:t> </a:t>
            </a:r>
            <a:r>
              <a:rPr lang="it-IT" sz="1300" noProof="0" dirty="0"/>
              <a:t>e</a:t>
            </a:r>
            <a:r>
              <a:rPr lang="it-IT" sz="1300" spc="-15" noProof="0" dirty="0"/>
              <a:t> </a:t>
            </a:r>
            <a:r>
              <a:rPr lang="it-IT" sz="1300" spc="-10" noProof="0" dirty="0"/>
              <a:t>Modalità</a:t>
            </a:r>
            <a:r>
              <a:rPr lang="it-IT" sz="1300" spc="-15" noProof="0" dirty="0"/>
              <a:t> </a:t>
            </a:r>
            <a:r>
              <a:rPr lang="it-IT" sz="1300" spc="-10" noProof="0" dirty="0"/>
              <a:t>dell'Aggiornamento</a:t>
            </a:r>
            <a:endParaRPr lang="it-IT" sz="1300" noProof="0" dirty="0"/>
          </a:p>
        </p:txBody>
      </p:sp>
      <p:sp>
        <p:nvSpPr>
          <p:cNvPr id="3" name="object 3"/>
          <p:cNvSpPr/>
          <p:nvPr/>
        </p:nvSpPr>
        <p:spPr>
          <a:xfrm>
            <a:off x="502852" y="1089925"/>
            <a:ext cx="8070215" cy="2447925"/>
          </a:xfrm>
          <a:custGeom>
            <a:avLst/>
            <a:gdLst/>
            <a:ahLst/>
            <a:cxnLst/>
            <a:rect l="l" t="t" r="r" b="b"/>
            <a:pathLst>
              <a:path w="8070215" h="2447925">
                <a:moveTo>
                  <a:pt x="67" y="67"/>
                </a:moveTo>
                <a:lnTo>
                  <a:pt x="8069646" y="67"/>
                </a:lnTo>
                <a:lnTo>
                  <a:pt x="8069646" y="2447659"/>
                </a:lnTo>
                <a:lnTo>
                  <a:pt x="67" y="2447659"/>
                </a:lnTo>
                <a:lnTo>
                  <a:pt x="67" y="67"/>
                </a:lnTo>
                <a:close/>
              </a:path>
            </a:pathLst>
          </a:custGeom>
          <a:ln w="22849">
            <a:solidFill>
              <a:srgbClr val="C1C8D6"/>
            </a:solidFill>
          </a:ln>
        </p:spPr>
        <p:txBody>
          <a:bodyPr wrap="square" lIns="0" tIns="0" rIns="0" bIns="0" rtlCol="0"/>
          <a:lstStyle/>
          <a:p>
            <a:endParaRPr lang="it-IT" noProof="0" dirty="0"/>
          </a:p>
        </p:txBody>
      </p:sp>
      <p:sp>
        <p:nvSpPr>
          <p:cNvPr id="4" name="object 4"/>
          <p:cNvSpPr txBox="1"/>
          <p:nvPr/>
        </p:nvSpPr>
        <p:spPr>
          <a:xfrm>
            <a:off x="558800" y="1185545"/>
            <a:ext cx="7125970" cy="2324226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98450" marR="1784350" indent="-285750">
              <a:lnSpc>
                <a:spcPts val="1580"/>
              </a:lnSpc>
              <a:spcBef>
                <a:spcPts val="335"/>
              </a:spcBef>
              <a:buFont typeface="Wingdings" panose="05000000000000000000" pitchFamily="2" charset="2"/>
              <a:buChar char="Ø"/>
            </a:pP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Come</a:t>
            </a:r>
            <a:r>
              <a:rPr lang="it-IT" sz="1600" b="1" spc="-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deve</a:t>
            </a:r>
            <a:r>
              <a:rPr lang="it-IT" sz="1600" b="1" spc="-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procedere</a:t>
            </a:r>
            <a:r>
              <a:rPr lang="it-IT" sz="1600" b="1" spc="-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lang="it-IT" sz="1600" b="1" spc="-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stazione</a:t>
            </a:r>
            <a:r>
              <a:rPr lang="it-IT" sz="1600" b="1" spc="-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appaltante</a:t>
            </a:r>
            <a:r>
              <a:rPr lang="it-IT" sz="1600" b="1" spc="-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nel</a:t>
            </a:r>
            <a:r>
              <a:rPr lang="it-IT" sz="1600" b="1" spc="-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caso</a:t>
            </a:r>
            <a:r>
              <a:rPr lang="it-IT" sz="1600" b="1" spc="-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600" b="1" spc="-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prezzari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spc="-25" noProof="0" dirty="0">
                <a:solidFill>
                  <a:srgbClr val="1F497D"/>
                </a:solidFill>
                <a:latin typeface="Calibri"/>
                <a:cs typeface="Calibri"/>
              </a:rPr>
              <a:t>“in 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diminuzione”?</a:t>
            </a:r>
          </a:p>
          <a:p>
            <a:pPr marL="12700" marR="1784350">
              <a:lnSpc>
                <a:spcPts val="1580"/>
              </a:lnSpc>
              <a:spcBef>
                <a:spcPts val="335"/>
              </a:spcBef>
            </a:pPr>
            <a:endParaRPr lang="it-IT" sz="1500" noProof="0" dirty="0">
              <a:latin typeface="Calibri"/>
              <a:cs typeface="Calibri"/>
            </a:endParaRPr>
          </a:p>
          <a:p>
            <a:pPr marL="81280">
              <a:lnSpc>
                <a:spcPts val="795"/>
              </a:lnSpc>
            </a:pP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L'applicazione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"in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diminuzione"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va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intesa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come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operazione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 matematica</a:t>
            </a:r>
            <a:r>
              <a:rPr lang="it-IT" sz="1000" b="1" spc="-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infra-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SAL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,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cioè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tra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singoli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prezzi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contenuti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nello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stesso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SAL,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50" noProof="0" dirty="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endParaRPr lang="it-IT" sz="1000" noProof="0" dirty="0">
              <a:latin typeface="Calibri"/>
              <a:cs typeface="Calibri"/>
            </a:endParaRPr>
          </a:p>
          <a:p>
            <a:pPr marL="81280">
              <a:lnSpc>
                <a:spcPct val="100000"/>
              </a:lnSpc>
              <a:spcBef>
                <a:spcPts val="300"/>
              </a:spcBef>
            </a:pP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non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rispetto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all'importo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complessivo.</a:t>
            </a:r>
            <a:endParaRPr lang="it-IT" sz="1000" noProof="0" dirty="0">
              <a:latin typeface="Calibri"/>
              <a:cs typeface="Calibri"/>
            </a:endParaRPr>
          </a:p>
          <a:p>
            <a:pPr marL="81280" marR="898525">
              <a:lnSpc>
                <a:spcPct val="250000"/>
              </a:lnSpc>
            </a:pP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L'importo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contrattuale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SAL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rappresenta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un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valore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 immodificabile</a:t>
            </a:r>
            <a:r>
              <a:rPr lang="it-IT" sz="10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al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sotto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quale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non</a:t>
            </a:r>
            <a:r>
              <a:rPr lang="it-IT" sz="10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è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 possibile</a:t>
            </a:r>
            <a:r>
              <a:rPr lang="it-IT" sz="10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scendere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: Eventuali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prezzi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in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diminuzione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possono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solo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neutralizzare/contenere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incrementi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altre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lavorazioni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nello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stesso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SAL.</a:t>
            </a:r>
            <a:endParaRPr lang="it-IT" sz="10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lang="it-IT" sz="1000" noProof="0" dirty="0">
              <a:latin typeface="Calibri"/>
              <a:cs typeface="Calibri"/>
            </a:endParaRPr>
          </a:p>
          <a:p>
            <a:pPr marL="81280" marR="5080">
              <a:lnSpc>
                <a:spcPct val="125000"/>
              </a:lnSpc>
            </a:pP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Se</a:t>
            </a:r>
            <a:r>
              <a:rPr lang="it-IT" sz="1000" b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dall'applicazione</a:t>
            </a:r>
            <a:r>
              <a:rPr lang="it-IT" sz="1000" b="1" spc="10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1000" b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nuovo</a:t>
            </a:r>
            <a:r>
              <a:rPr lang="it-IT" sz="1000" b="1" spc="10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prezzario</a:t>
            </a:r>
            <a:r>
              <a:rPr lang="it-IT" sz="1000" b="1" spc="10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emergesse</a:t>
            </a:r>
            <a:r>
              <a:rPr lang="it-IT" sz="1000" b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un</a:t>
            </a:r>
            <a:r>
              <a:rPr lang="it-IT" sz="1000" b="1" spc="10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importo</a:t>
            </a:r>
            <a:r>
              <a:rPr lang="it-IT" sz="1000" b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SAL</a:t>
            </a:r>
            <a:r>
              <a:rPr lang="it-IT" sz="1000" b="1" spc="10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inferiore</a:t>
            </a:r>
            <a:r>
              <a:rPr lang="it-IT" sz="1000" b="1" spc="10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lang="it-IT" sz="1000" b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quello</a:t>
            </a:r>
            <a:r>
              <a:rPr lang="it-IT" sz="1000" b="1" spc="10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contrattuale,</a:t>
            </a:r>
            <a:r>
              <a:rPr lang="it-IT" sz="1000" b="1" spc="10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andrà</a:t>
            </a:r>
            <a:r>
              <a:rPr lang="it-IT" sz="1000" b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comunque</a:t>
            </a:r>
            <a:r>
              <a:rPr lang="it-IT" sz="1000" b="1" spc="10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riconosciuto all'appaltatore</a:t>
            </a:r>
            <a:r>
              <a:rPr lang="it-IT" sz="1000" b="1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l'importo</a:t>
            </a:r>
            <a:r>
              <a:rPr lang="it-IT" sz="1000" b="1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contrattualmente</a:t>
            </a:r>
            <a:r>
              <a:rPr lang="it-IT" sz="1000" b="1" spc="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dovuto.</a:t>
            </a:r>
            <a:endParaRPr lang="it-IT" sz="1000" noProof="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0345" y="4575479"/>
            <a:ext cx="1136322" cy="3066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602229" y="4782528"/>
            <a:ext cx="248514" cy="201228"/>
          </a:xfrm>
          <a:prstGeom prst="rect">
            <a:avLst/>
          </a:prstGeom>
        </p:spPr>
        <p:txBody>
          <a:bodyPr vert="horz" wrap="square" lIns="0" tIns="59582" rIns="0" bIns="0" rtlCol="0">
            <a:spAutoFit/>
          </a:bodyPr>
          <a:lstStyle/>
          <a:p>
            <a:pPr marL="68580">
              <a:lnSpc>
                <a:spcPts val="1100"/>
              </a:lnSpc>
            </a:pPr>
            <a:r>
              <a:rPr lang="it-IT" spc="-25" noProof="0" dirty="0"/>
              <a:t>14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3965" rIns="0" bIns="0" rtlCol="0">
            <a:spAutoFit/>
          </a:bodyPr>
          <a:lstStyle/>
          <a:p>
            <a:pPr marL="106680">
              <a:lnSpc>
                <a:spcPts val="860"/>
              </a:lnSpc>
            </a:pPr>
            <a:r>
              <a:rPr lang="it-IT" spc="-20" noProof="0" dirty="0"/>
              <a:t>Avv.</a:t>
            </a:r>
            <a:r>
              <a:rPr lang="it-IT" spc="5" noProof="0" dirty="0"/>
              <a:t> </a:t>
            </a:r>
            <a:r>
              <a:rPr lang="it-IT" spc="-10" noProof="0" dirty="0"/>
              <a:t>Francesca</a:t>
            </a:r>
            <a:r>
              <a:rPr lang="it-IT" spc="5" noProof="0" dirty="0"/>
              <a:t> </a:t>
            </a:r>
            <a:r>
              <a:rPr lang="it-IT" spc="-10" noProof="0" dirty="0"/>
              <a:t>Ottavi</a:t>
            </a:r>
            <a:r>
              <a:rPr lang="it-IT" spc="5" noProof="0" dirty="0"/>
              <a:t> </a:t>
            </a:r>
            <a:r>
              <a:rPr lang="it-IT" noProof="0" dirty="0"/>
              <a:t>–</a:t>
            </a:r>
            <a:r>
              <a:rPr lang="it-IT" spc="5" noProof="0" dirty="0"/>
              <a:t> </a:t>
            </a:r>
            <a:r>
              <a:rPr lang="it-IT" spc="-10" noProof="0" dirty="0"/>
              <a:t>Direzione</a:t>
            </a:r>
            <a:r>
              <a:rPr lang="it-IT" spc="10" noProof="0" dirty="0"/>
              <a:t> </a:t>
            </a:r>
            <a:r>
              <a:rPr lang="it-IT" spc="-10" noProof="0" dirty="0"/>
              <a:t>Legislazione</a:t>
            </a:r>
            <a:r>
              <a:rPr lang="it-IT" spc="5" noProof="0" dirty="0"/>
              <a:t> </a:t>
            </a:r>
            <a:r>
              <a:rPr lang="it-IT" noProof="0" dirty="0"/>
              <a:t>Opere</a:t>
            </a:r>
            <a:r>
              <a:rPr lang="it-IT" spc="5" noProof="0" dirty="0"/>
              <a:t> </a:t>
            </a:r>
            <a:r>
              <a:rPr lang="it-IT" spc="-10" noProof="0" dirty="0"/>
              <a:t>Pubbliche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8483" rIns="0" bIns="0" rtlCol="0">
            <a:spAutoFit/>
          </a:bodyPr>
          <a:lstStyle/>
          <a:p>
            <a:pPr marL="160655">
              <a:lnSpc>
                <a:spcPct val="100000"/>
              </a:lnSpc>
              <a:spcBef>
                <a:spcPts val="100"/>
              </a:spcBef>
            </a:pPr>
            <a:r>
              <a:rPr lang="it-IT" sz="1300" spc="-20" noProof="0" dirty="0"/>
              <a:t>F.A.Q. </a:t>
            </a:r>
            <a:r>
              <a:rPr lang="it-IT" sz="1300" noProof="0" dirty="0"/>
              <a:t>—</a:t>
            </a:r>
            <a:r>
              <a:rPr lang="it-IT" sz="1300" spc="-15" noProof="0" dirty="0"/>
              <a:t> </a:t>
            </a:r>
            <a:r>
              <a:rPr lang="it-IT" sz="1300" spc="-10" noProof="0" dirty="0"/>
              <a:t>Natura</a:t>
            </a:r>
            <a:r>
              <a:rPr lang="it-IT" sz="1300" spc="-15" noProof="0" dirty="0"/>
              <a:t> </a:t>
            </a:r>
            <a:r>
              <a:rPr lang="it-IT" sz="1300" noProof="0" dirty="0"/>
              <a:t>e</a:t>
            </a:r>
            <a:r>
              <a:rPr lang="it-IT" sz="1300" spc="-15" noProof="0" dirty="0"/>
              <a:t> </a:t>
            </a:r>
            <a:r>
              <a:rPr lang="it-IT" sz="1300" spc="-10" noProof="0" dirty="0"/>
              <a:t>Modalità</a:t>
            </a:r>
            <a:r>
              <a:rPr lang="it-IT" sz="1300" spc="-15" noProof="0" dirty="0"/>
              <a:t> </a:t>
            </a:r>
            <a:r>
              <a:rPr lang="it-IT" sz="1300" spc="-10" noProof="0" dirty="0"/>
              <a:t>dell'Aggiornamento</a:t>
            </a:r>
            <a:endParaRPr lang="it-IT" sz="1300" noProof="0" dirty="0"/>
          </a:p>
        </p:txBody>
      </p:sp>
      <p:sp>
        <p:nvSpPr>
          <p:cNvPr id="3" name="object 3"/>
          <p:cNvSpPr/>
          <p:nvPr/>
        </p:nvSpPr>
        <p:spPr>
          <a:xfrm>
            <a:off x="472478" y="916930"/>
            <a:ext cx="7419975" cy="2318385"/>
          </a:xfrm>
          <a:custGeom>
            <a:avLst/>
            <a:gdLst/>
            <a:ahLst/>
            <a:cxnLst/>
            <a:rect l="l" t="t" r="r" b="b"/>
            <a:pathLst>
              <a:path w="7419975" h="2318385">
                <a:moveTo>
                  <a:pt x="0" y="54629"/>
                </a:moveTo>
                <a:lnTo>
                  <a:pt x="4293" y="33365"/>
                </a:lnTo>
                <a:lnTo>
                  <a:pt x="16000" y="16000"/>
                </a:lnTo>
                <a:lnTo>
                  <a:pt x="33365" y="4293"/>
                </a:lnTo>
                <a:lnTo>
                  <a:pt x="54629" y="0"/>
                </a:lnTo>
                <a:lnTo>
                  <a:pt x="7365306" y="0"/>
                </a:lnTo>
                <a:lnTo>
                  <a:pt x="7403935" y="16000"/>
                </a:lnTo>
                <a:lnTo>
                  <a:pt x="7419936" y="54629"/>
                </a:lnTo>
                <a:lnTo>
                  <a:pt x="7419936" y="2263129"/>
                </a:lnTo>
                <a:lnTo>
                  <a:pt x="7415643" y="2284394"/>
                </a:lnTo>
                <a:lnTo>
                  <a:pt x="7403935" y="2301758"/>
                </a:lnTo>
                <a:lnTo>
                  <a:pt x="7386570" y="2313466"/>
                </a:lnTo>
                <a:lnTo>
                  <a:pt x="7365306" y="2317759"/>
                </a:lnTo>
                <a:lnTo>
                  <a:pt x="54629" y="2317759"/>
                </a:lnTo>
                <a:lnTo>
                  <a:pt x="33365" y="2313466"/>
                </a:lnTo>
                <a:lnTo>
                  <a:pt x="16000" y="2301758"/>
                </a:lnTo>
                <a:lnTo>
                  <a:pt x="4293" y="2284394"/>
                </a:lnTo>
                <a:lnTo>
                  <a:pt x="0" y="2263129"/>
                </a:lnTo>
                <a:lnTo>
                  <a:pt x="0" y="54629"/>
                </a:lnTo>
                <a:close/>
              </a:path>
            </a:pathLst>
          </a:custGeom>
          <a:ln w="22849">
            <a:solidFill>
              <a:srgbClr val="C1C8D6"/>
            </a:solidFill>
          </a:ln>
        </p:spPr>
        <p:txBody>
          <a:bodyPr wrap="square" lIns="0" tIns="0" rIns="0" bIns="0" rtlCol="0"/>
          <a:lstStyle/>
          <a:p>
            <a:endParaRPr lang="it-IT" noProof="0" dirty="0"/>
          </a:p>
        </p:txBody>
      </p:sp>
      <p:sp>
        <p:nvSpPr>
          <p:cNvPr id="4" name="object 4"/>
          <p:cNvSpPr txBox="1"/>
          <p:nvPr/>
        </p:nvSpPr>
        <p:spPr>
          <a:xfrm>
            <a:off x="530224" y="979805"/>
            <a:ext cx="632777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L'aggiornamento</a:t>
            </a:r>
            <a:r>
              <a:rPr lang="it-IT" sz="16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è 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obbligatorio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 o 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facoltativo?</a:t>
            </a:r>
            <a:endParaRPr lang="it-IT" sz="1600" noProof="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8712" y="1350010"/>
            <a:ext cx="7107487" cy="9732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È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obbligatorio.</a:t>
            </a: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endParaRPr lang="it-IT" sz="1000" noProof="0" dirty="0">
              <a:latin typeface="Calibri"/>
              <a:cs typeface="Calibri"/>
            </a:endParaRPr>
          </a:p>
          <a:p>
            <a:pPr marL="12700" marR="5080" indent="28575">
              <a:lnSpc>
                <a:spcPct val="125000"/>
              </a:lnSpc>
            </a:pP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norma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prevede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che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lo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stato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avanzamento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lavori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"è</a:t>
            </a:r>
            <a:r>
              <a:rPr lang="it-IT" sz="10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adottato"</a:t>
            </a:r>
            <a:r>
              <a:rPr lang="it-IT" sz="1000" b="1" spc="-2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applicando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il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prezzario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annualmente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disposto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"anche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in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deroga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alle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clausole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contrattuali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agli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indici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aggiornamento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inflattivo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previsti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dalla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normativa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applicabile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al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contratto". </a:t>
            </a: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Le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committenti</a:t>
            </a: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non</a:t>
            </a: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hanno</a:t>
            </a: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alcuna</a:t>
            </a: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discrezionalità.</a:t>
            </a:r>
            <a:endParaRPr lang="it-IT" sz="1000" noProof="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5555" y="4692542"/>
            <a:ext cx="1136322" cy="30665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602229" y="4782528"/>
            <a:ext cx="248514" cy="201228"/>
          </a:xfrm>
          <a:prstGeom prst="rect">
            <a:avLst/>
          </a:prstGeom>
        </p:spPr>
        <p:txBody>
          <a:bodyPr vert="horz" wrap="square" lIns="0" tIns="59582" rIns="0" bIns="0" rtlCol="0">
            <a:spAutoFit/>
          </a:bodyPr>
          <a:lstStyle/>
          <a:p>
            <a:pPr marL="68580">
              <a:lnSpc>
                <a:spcPts val="1100"/>
              </a:lnSpc>
            </a:pPr>
            <a:r>
              <a:rPr lang="it-IT" spc="-25" noProof="0" dirty="0"/>
              <a:t>15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3965" rIns="0" bIns="0" rtlCol="0">
            <a:spAutoFit/>
          </a:bodyPr>
          <a:lstStyle/>
          <a:p>
            <a:pPr marL="106680">
              <a:lnSpc>
                <a:spcPts val="860"/>
              </a:lnSpc>
            </a:pPr>
            <a:r>
              <a:rPr lang="it-IT" spc="-20" noProof="0" dirty="0"/>
              <a:t>Avv.</a:t>
            </a:r>
            <a:r>
              <a:rPr lang="it-IT" spc="5" noProof="0" dirty="0"/>
              <a:t> </a:t>
            </a:r>
            <a:r>
              <a:rPr lang="it-IT" spc="-10" noProof="0" dirty="0"/>
              <a:t>Francesca</a:t>
            </a:r>
            <a:r>
              <a:rPr lang="it-IT" spc="5" noProof="0" dirty="0"/>
              <a:t> </a:t>
            </a:r>
            <a:r>
              <a:rPr lang="it-IT" spc="-10" noProof="0" dirty="0"/>
              <a:t>Ottavi</a:t>
            </a:r>
            <a:r>
              <a:rPr lang="it-IT" spc="5" noProof="0" dirty="0"/>
              <a:t> </a:t>
            </a:r>
            <a:r>
              <a:rPr lang="it-IT" noProof="0" dirty="0"/>
              <a:t>–</a:t>
            </a:r>
            <a:r>
              <a:rPr lang="it-IT" spc="5" noProof="0" dirty="0"/>
              <a:t> </a:t>
            </a:r>
            <a:r>
              <a:rPr lang="it-IT" spc="-10" noProof="0" dirty="0"/>
              <a:t>Direzione</a:t>
            </a:r>
            <a:r>
              <a:rPr lang="it-IT" spc="10" noProof="0" dirty="0"/>
              <a:t> </a:t>
            </a:r>
            <a:r>
              <a:rPr lang="it-IT" spc="-10" noProof="0" dirty="0"/>
              <a:t>Legislazione</a:t>
            </a:r>
            <a:r>
              <a:rPr lang="it-IT" spc="5" noProof="0" dirty="0"/>
              <a:t> </a:t>
            </a:r>
            <a:r>
              <a:rPr lang="it-IT" noProof="0" dirty="0"/>
              <a:t>Opere</a:t>
            </a:r>
            <a:r>
              <a:rPr lang="it-IT" spc="5" noProof="0" dirty="0"/>
              <a:t> </a:t>
            </a:r>
            <a:r>
              <a:rPr lang="it-IT" spc="-10" noProof="0" dirty="0"/>
              <a:t>Pubbliche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53652" y="216947"/>
            <a:ext cx="2239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300" spc="-20" noProof="0" dirty="0"/>
              <a:t>F.A.Q. </a:t>
            </a:r>
            <a:r>
              <a:rPr lang="it-IT" sz="1300" noProof="0" dirty="0"/>
              <a:t>—</a:t>
            </a:r>
            <a:r>
              <a:rPr lang="it-IT" sz="1300" spc="-15" noProof="0" dirty="0"/>
              <a:t> </a:t>
            </a:r>
            <a:r>
              <a:rPr lang="it-IT" sz="1300" spc="-10" noProof="0" dirty="0"/>
              <a:t>Procedura</a:t>
            </a:r>
            <a:r>
              <a:rPr lang="it-IT" sz="1300" spc="-15" noProof="0" dirty="0"/>
              <a:t> </a:t>
            </a:r>
            <a:r>
              <a:rPr lang="it-IT" sz="1300" noProof="0" dirty="0"/>
              <a:t>e</a:t>
            </a:r>
            <a:r>
              <a:rPr lang="it-IT" sz="1300" spc="-15" noProof="0" dirty="0"/>
              <a:t> </a:t>
            </a:r>
            <a:r>
              <a:rPr lang="it-IT" sz="1300" spc="-10" noProof="0" dirty="0"/>
              <a:t>Pagamenti</a:t>
            </a:r>
            <a:endParaRPr lang="it-IT" sz="1300" noProof="0" dirty="0"/>
          </a:p>
        </p:txBody>
      </p:sp>
      <p:sp>
        <p:nvSpPr>
          <p:cNvPr id="3" name="object 3"/>
          <p:cNvSpPr/>
          <p:nvPr/>
        </p:nvSpPr>
        <p:spPr>
          <a:xfrm>
            <a:off x="326894" y="1118591"/>
            <a:ext cx="8363454" cy="1813702"/>
          </a:xfrm>
          <a:custGeom>
            <a:avLst/>
            <a:gdLst/>
            <a:ahLst/>
            <a:cxnLst/>
            <a:rect l="l" t="t" r="r" b="b"/>
            <a:pathLst>
              <a:path w="7424420" h="1792605">
                <a:moveTo>
                  <a:pt x="7382900" y="1792486"/>
                </a:moveTo>
                <a:lnTo>
                  <a:pt x="41173" y="1792486"/>
                </a:lnTo>
                <a:lnTo>
                  <a:pt x="25146" y="1789250"/>
                </a:lnTo>
                <a:lnTo>
                  <a:pt x="12059" y="1780426"/>
                </a:lnTo>
                <a:lnTo>
                  <a:pt x="3235" y="1767339"/>
                </a:lnTo>
                <a:lnTo>
                  <a:pt x="0" y="1751312"/>
                </a:lnTo>
                <a:lnTo>
                  <a:pt x="0" y="41173"/>
                </a:lnTo>
                <a:lnTo>
                  <a:pt x="3235" y="25146"/>
                </a:lnTo>
                <a:lnTo>
                  <a:pt x="12059" y="12059"/>
                </a:lnTo>
                <a:lnTo>
                  <a:pt x="25146" y="3235"/>
                </a:lnTo>
                <a:lnTo>
                  <a:pt x="41173" y="0"/>
                </a:lnTo>
                <a:lnTo>
                  <a:pt x="7382900" y="0"/>
                </a:lnTo>
                <a:lnTo>
                  <a:pt x="7417156" y="18330"/>
                </a:lnTo>
                <a:lnTo>
                  <a:pt x="7424074" y="41173"/>
                </a:lnTo>
                <a:lnTo>
                  <a:pt x="7424074" y="1751312"/>
                </a:lnTo>
                <a:lnTo>
                  <a:pt x="7420838" y="1767339"/>
                </a:lnTo>
                <a:lnTo>
                  <a:pt x="7412014" y="1780426"/>
                </a:lnTo>
                <a:lnTo>
                  <a:pt x="7398927" y="1789250"/>
                </a:lnTo>
                <a:lnTo>
                  <a:pt x="7382900" y="1792486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lang="it-IT" noProof="0" dirty="0"/>
          </a:p>
        </p:txBody>
      </p:sp>
      <p:sp>
        <p:nvSpPr>
          <p:cNvPr id="4" name="object 4"/>
          <p:cNvSpPr txBox="1"/>
          <p:nvPr/>
        </p:nvSpPr>
        <p:spPr>
          <a:xfrm>
            <a:off x="453652" y="742950"/>
            <a:ext cx="8004548" cy="2062039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840"/>
              </a:spcBef>
              <a:buFont typeface="Wingdings" panose="05000000000000000000" pitchFamily="2" charset="2"/>
              <a:buChar char="Ø"/>
            </a:pPr>
            <a:r>
              <a:rPr lang="it-IT" sz="1600" b="1" noProof="0" dirty="0">
                <a:solidFill>
                  <a:schemeClr val="tx2"/>
                </a:solidFill>
                <a:latin typeface="Calibri"/>
                <a:cs typeface="Calibri"/>
              </a:rPr>
              <a:t>Cosa</a:t>
            </a:r>
            <a:r>
              <a:rPr lang="it-IT" sz="1600" b="1" spc="-2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chemeClr val="tx2"/>
                </a:solidFill>
                <a:latin typeface="Calibri"/>
                <a:cs typeface="Calibri"/>
              </a:rPr>
              <a:t>deve</a:t>
            </a:r>
            <a:r>
              <a:rPr lang="it-IT" sz="1600" b="1" spc="-20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chemeClr val="tx2"/>
                </a:solidFill>
                <a:latin typeface="Calibri"/>
                <a:cs typeface="Calibri"/>
              </a:rPr>
              <a:t>fare</a:t>
            </a:r>
            <a:r>
              <a:rPr lang="it-IT" sz="1600" b="1" spc="-20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chemeClr val="tx2"/>
                </a:solidFill>
                <a:latin typeface="Calibri"/>
                <a:cs typeface="Calibri"/>
              </a:rPr>
              <a:t>la</a:t>
            </a:r>
            <a:r>
              <a:rPr lang="it-IT" sz="1600" b="1" spc="-20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chemeClr val="tx2"/>
                </a:solidFill>
                <a:latin typeface="Calibri"/>
                <a:cs typeface="Calibri"/>
              </a:rPr>
              <a:t>stazione</a:t>
            </a:r>
            <a:r>
              <a:rPr lang="it-IT" sz="1600" b="1" spc="-20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chemeClr val="tx2"/>
                </a:solidFill>
                <a:latin typeface="Calibri"/>
                <a:cs typeface="Calibri"/>
              </a:rPr>
              <a:t>appaltante?</a:t>
            </a: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endParaRPr lang="it-IT" sz="1100" noProof="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55200"/>
              </a:lnSpc>
              <a:spcBef>
                <a:spcPts val="10"/>
              </a:spcBef>
            </a:pP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In</a:t>
            </a:r>
            <a:r>
              <a:rPr lang="it-IT" sz="900" b="1" spc="-1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sede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di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 adozione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di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ogni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 singolo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SAL,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la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 stazione </a:t>
            </a:r>
            <a:r>
              <a:rPr lang="it-IT" sz="900" b="1" spc="-20" noProof="0" dirty="0">
                <a:solidFill>
                  <a:schemeClr val="tx2"/>
                </a:solidFill>
                <a:latin typeface="Calibri"/>
                <a:cs typeface="Calibri"/>
              </a:rPr>
              <a:t>appaltante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FF0000"/>
                </a:solidFill>
                <a:latin typeface="Calibri"/>
                <a:cs typeface="Calibri"/>
              </a:rPr>
              <a:t>deve</a:t>
            </a:r>
            <a:r>
              <a:rPr lang="it-IT" sz="900" b="1" spc="-1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900" b="1" spc="-20" noProof="0" dirty="0">
                <a:solidFill>
                  <a:srgbClr val="FF0000"/>
                </a:solidFill>
                <a:latin typeface="Calibri"/>
                <a:cs typeface="Calibri"/>
              </a:rPr>
              <a:t>raffrontare</a:t>
            </a:r>
            <a:r>
              <a:rPr lang="it-IT" sz="900" b="1" spc="-1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it-IT" sz="900" b="1" spc="-10" noProof="0" dirty="0">
                <a:solidFill>
                  <a:srgbClr val="FF0000"/>
                </a:solidFill>
                <a:latin typeface="Calibri"/>
                <a:cs typeface="Calibri"/>
              </a:rPr>
              <a:t> prezzi </a:t>
            </a:r>
            <a:r>
              <a:rPr lang="it-IT" sz="900" b="1" noProof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lang="it-IT" sz="900" b="1" spc="-1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FF0000"/>
                </a:solidFill>
                <a:latin typeface="Calibri"/>
                <a:cs typeface="Calibri"/>
              </a:rPr>
              <a:t>base</a:t>
            </a:r>
            <a:r>
              <a:rPr lang="it-IT" sz="900" b="1" spc="-1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lang="it-IT" sz="900" b="1" spc="-10" noProof="0" dirty="0">
                <a:solidFill>
                  <a:srgbClr val="FF0000"/>
                </a:solidFill>
                <a:latin typeface="Calibri"/>
                <a:cs typeface="Calibri"/>
              </a:rPr>
              <a:t> gara</a:t>
            </a:r>
            <a:r>
              <a:rPr lang="it-IT" sz="9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FF0000"/>
                </a:solidFill>
                <a:latin typeface="Calibri"/>
                <a:cs typeface="Calibri"/>
              </a:rPr>
              <a:t>con</a:t>
            </a:r>
            <a:r>
              <a:rPr lang="it-IT" sz="900" b="1" spc="-10" noProof="0" dirty="0">
                <a:solidFill>
                  <a:srgbClr val="FF0000"/>
                </a:solidFill>
                <a:latin typeface="Calibri"/>
                <a:cs typeface="Calibri"/>
              </a:rPr>
              <a:t> quelli </a:t>
            </a:r>
            <a:r>
              <a:rPr lang="it-IT" sz="900" b="1" noProof="0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lang="it-IT" sz="900" b="1" spc="-1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900" b="1" spc="-20" noProof="0" dirty="0">
                <a:solidFill>
                  <a:srgbClr val="FF0000"/>
                </a:solidFill>
                <a:latin typeface="Calibri"/>
                <a:cs typeface="Calibri"/>
              </a:rPr>
              <a:t>prezzario</a:t>
            </a:r>
            <a:r>
              <a:rPr lang="it-IT" sz="900" b="1" spc="-10" noProof="0" dirty="0">
                <a:solidFill>
                  <a:srgbClr val="FF0000"/>
                </a:solidFill>
                <a:latin typeface="Calibri"/>
                <a:cs typeface="Calibri"/>
              </a:rPr>
              <a:t> annualmente</a:t>
            </a:r>
            <a:r>
              <a:rPr lang="it-IT" sz="900" b="1" spc="4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aggiornato,</a:t>
            </a:r>
            <a:r>
              <a:rPr lang="it-IT" sz="900" b="1" spc="500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applicando</a:t>
            </a:r>
            <a:r>
              <a:rPr lang="it-IT" sz="900" b="1" spc="20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aumenti</a:t>
            </a:r>
            <a:r>
              <a:rPr lang="it-IT" sz="900" b="1" spc="2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e</a:t>
            </a:r>
            <a:r>
              <a:rPr lang="it-IT" sz="900" b="1" spc="2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riduzioni.</a:t>
            </a:r>
            <a:r>
              <a:rPr lang="it-IT" sz="900" b="1" spc="2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</a:p>
          <a:p>
            <a:pPr marL="12700" marR="5080" algn="just">
              <a:lnSpc>
                <a:spcPct val="155200"/>
              </a:lnSpc>
              <a:spcBef>
                <a:spcPts val="10"/>
              </a:spcBef>
            </a:pPr>
            <a:endParaRPr lang="it-IT" sz="900" b="1" spc="25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84150" marR="5080" indent="-171450" algn="just">
              <a:lnSpc>
                <a:spcPct val="200000"/>
              </a:lnSpc>
              <a:spcBef>
                <a:spcPts val="10"/>
              </a:spcBef>
              <a:buFont typeface="Wingdings" panose="05000000000000000000" pitchFamily="2" charset="2"/>
              <a:buChar char="ü"/>
            </a:pP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 Se</a:t>
            </a:r>
            <a:r>
              <a:rPr lang="it-IT" sz="900" b="1" spc="2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emerge</a:t>
            </a:r>
            <a:r>
              <a:rPr lang="it-IT" sz="900" b="1" spc="2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un</a:t>
            </a:r>
            <a:r>
              <a:rPr lang="it-IT" sz="900" b="1" spc="2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importo</a:t>
            </a:r>
            <a:r>
              <a:rPr lang="it-IT" sz="900" b="1" spc="2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SAL</a:t>
            </a:r>
            <a:r>
              <a:rPr lang="it-IT" sz="900" b="1" spc="2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inferiore</a:t>
            </a:r>
            <a:r>
              <a:rPr lang="it-IT" sz="900" b="1" spc="20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a</a:t>
            </a:r>
            <a:r>
              <a:rPr lang="it-IT" sz="900" b="1" spc="2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quello</a:t>
            </a:r>
            <a:r>
              <a:rPr lang="it-IT" sz="900" b="1" spc="2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contrattuale,</a:t>
            </a:r>
            <a:r>
              <a:rPr lang="it-IT" sz="900" b="1" spc="2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non</a:t>
            </a:r>
            <a:r>
              <a:rPr lang="it-IT" sz="900" b="1" spc="2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si</a:t>
            </a:r>
            <a:r>
              <a:rPr lang="it-IT" sz="900" b="1" spc="2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opera</a:t>
            </a:r>
            <a:r>
              <a:rPr lang="it-IT" sz="900" b="1" spc="2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alcuna</a:t>
            </a:r>
            <a:r>
              <a:rPr lang="it-IT" sz="900" b="1" spc="2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detrazione.</a:t>
            </a:r>
            <a:r>
              <a:rPr lang="it-IT" sz="900" b="1" spc="2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endParaRPr lang="it-IT" sz="900" b="1" spc="25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84150" marR="5080" indent="-171450" algn="just">
              <a:lnSpc>
                <a:spcPct val="200000"/>
              </a:lnSpc>
              <a:spcBef>
                <a:spcPts val="10"/>
              </a:spcBef>
              <a:buFont typeface="Wingdings" panose="05000000000000000000" pitchFamily="2" charset="2"/>
              <a:buChar char="ü"/>
            </a:pP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Se</a:t>
            </a:r>
            <a:r>
              <a:rPr lang="it-IT" sz="900" b="1" spc="20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emerge</a:t>
            </a:r>
            <a:r>
              <a:rPr lang="it-IT" sz="900" b="1" spc="2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un</a:t>
            </a:r>
            <a:r>
              <a:rPr lang="it-IT" sz="900" b="1" spc="2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maggiore</a:t>
            </a:r>
            <a:r>
              <a:rPr lang="it-IT" sz="900" b="1" spc="500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importo,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 tale delta va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pagato</a:t>
            </a:r>
            <a:r>
              <a:rPr lang="it-IT" sz="900" b="1" spc="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all'appaltatore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 in aggiunta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all'importo</a:t>
            </a:r>
            <a:r>
              <a:rPr lang="it-IT" sz="900" b="1" spc="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SAL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contrattuale,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 al netto</a:t>
            </a:r>
            <a:r>
              <a:rPr lang="it-IT" sz="900" b="1" spc="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del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ribasso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d'asta,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 nella</a:t>
            </a:r>
            <a:r>
              <a:rPr lang="it-IT" sz="900" b="1" spc="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percentuale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 massima del </a:t>
            </a:r>
            <a:r>
              <a:rPr lang="it-IT" sz="900" b="1" spc="-25" noProof="0" dirty="0">
                <a:solidFill>
                  <a:schemeClr val="tx2"/>
                </a:solidFill>
                <a:latin typeface="Calibri"/>
                <a:cs typeface="Calibri"/>
              </a:rPr>
              <a:t>90%</a:t>
            </a:r>
            <a:r>
              <a:rPr lang="it-IT" sz="900" b="1" spc="500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(offerta</a:t>
            </a:r>
            <a:r>
              <a:rPr lang="it-IT" sz="900" b="1" spc="-1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ante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 2021)</a:t>
            </a:r>
            <a:r>
              <a:rPr lang="it-IT" sz="900" b="1" spc="-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o dell'80%</a:t>
            </a:r>
            <a:r>
              <a:rPr lang="it-IT" sz="900" b="1" spc="-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(offerta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2022–2023).</a:t>
            </a:r>
            <a:endParaRPr lang="it-IT" sz="900" noProof="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3008" y="4639317"/>
            <a:ext cx="1136323" cy="3066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602229" y="4782528"/>
            <a:ext cx="248514" cy="201228"/>
          </a:xfrm>
          <a:prstGeom prst="rect">
            <a:avLst/>
          </a:prstGeom>
        </p:spPr>
        <p:txBody>
          <a:bodyPr vert="horz" wrap="square" lIns="0" tIns="59582" rIns="0" bIns="0" rtlCol="0">
            <a:spAutoFit/>
          </a:bodyPr>
          <a:lstStyle/>
          <a:p>
            <a:pPr marL="68580">
              <a:lnSpc>
                <a:spcPts val="1100"/>
              </a:lnSpc>
            </a:pPr>
            <a:r>
              <a:rPr lang="it-IT" spc="-25" noProof="0" dirty="0"/>
              <a:t>17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3965" rIns="0" bIns="0" rtlCol="0">
            <a:spAutoFit/>
          </a:bodyPr>
          <a:lstStyle/>
          <a:p>
            <a:pPr marL="106680">
              <a:lnSpc>
                <a:spcPts val="860"/>
              </a:lnSpc>
            </a:pPr>
            <a:r>
              <a:rPr lang="it-IT" spc="-20" noProof="0" dirty="0"/>
              <a:t>Avv.</a:t>
            </a:r>
            <a:r>
              <a:rPr lang="it-IT" spc="5" noProof="0" dirty="0"/>
              <a:t> </a:t>
            </a:r>
            <a:r>
              <a:rPr lang="it-IT" spc="-10" noProof="0" dirty="0"/>
              <a:t>Francesca</a:t>
            </a:r>
            <a:r>
              <a:rPr lang="it-IT" spc="5" noProof="0" dirty="0"/>
              <a:t> </a:t>
            </a:r>
            <a:r>
              <a:rPr lang="it-IT" spc="-10" noProof="0" dirty="0"/>
              <a:t>Ottavi</a:t>
            </a:r>
            <a:r>
              <a:rPr lang="it-IT" spc="5" noProof="0" dirty="0"/>
              <a:t> </a:t>
            </a:r>
            <a:r>
              <a:rPr lang="it-IT" noProof="0" dirty="0"/>
              <a:t>–</a:t>
            </a:r>
            <a:r>
              <a:rPr lang="it-IT" spc="5" noProof="0" dirty="0"/>
              <a:t> </a:t>
            </a:r>
            <a:r>
              <a:rPr lang="it-IT" spc="-10" noProof="0" dirty="0"/>
              <a:t>Direzione</a:t>
            </a:r>
            <a:r>
              <a:rPr lang="it-IT" spc="10" noProof="0" dirty="0"/>
              <a:t> </a:t>
            </a:r>
            <a:r>
              <a:rPr lang="it-IT" spc="-10" noProof="0" dirty="0"/>
              <a:t>Legislazione</a:t>
            </a:r>
            <a:r>
              <a:rPr lang="it-IT" spc="5" noProof="0" dirty="0"/>
              <a:t> </a:t>
            </a:r>
            <a:r>
              <a:rPr lang="it-IT" noProof="0" dirty="0"/>
              <a:t>Opere</a:t>
            </a:r>
            <a:r>
              <a:rPr lang="it-IT" spc="5" noProof="0" dirty="0"/>
              <a:t> </a:t>
            </a:r>
            <a:r>
              <a:rPr lang="it-IT" spc="-10" noProof="0" dirty="0"/>
              <a:t>Pubbliche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512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0"/>
              </a:spcBef>
            </a:pPr>
            <a:r>
              <a:rPr lang="it-IT" sz="1300" spc="-20" noProof="0" dirty="0"/>
              <a:t>F.A.Q. </a:t>
            </a:r>
            <a:r>
              <a:rPr lang="it-IT" sz="1300" noProof="0" dirty="0"/>
              <a:t>—</a:t>
            </a:r>
            <a:r>
              <a:rPr lang="it-IT" sz="1300" spc="-15" noProof="0" dirty="0"/>
              <a:t> </a:t>
            </a:r>
            <a:r>
              <a:rPr lang="it-IT" sz="1300" spc="-10" noProof="0" dirty="0"/>
              <a:t>Procedura</a:t>
            </a:r>
            <a:r>
              <a:rPr lang="it-IT" sz="1300" spc="-15" noProof="0" dirty="0"/>
              <a:t> </a:t>
            </a:r>
            <a:r>
              <a:rPr lang="it-IT" sz="1300" noProof="0" dirty="0"/>
              <a:t>e</a:t>
            </a:r>
            <a:r>
              <a:rPr lang="it-IT" sz="1300" spc="-15" noProof="0" dirty="0"/>
              <a:t> </a:t>
            </a:r>
            <a:r>
              <a:rPr lang="it-IT" sz="1300" spc="-10" noProof="0" dirty="0"/>
              <a:t>Pagamenti</a:t>
            </a:r>
            <a:endParaRPr lang="it-IT" sz="1300" noProof="0" dirty="0"/>
          </a:p>
        </p:txBody>
      </p:sp>
      <p:sp>
        <p:nvSpPr>
          <p:cNvPr id="3" name="object 3"/>
          <p:cNvSpPr/>
          <p:nvPr/>
        </p:nvSpPr>
        <p:spPr>
          <a:xfrm>
            <a:off x="382413" y="844674"/>
            <a:ext cx="7421880" cy="1590675"/>
          </a:xfrm>
          <a:custGeom>
            <a:avLst/>
            <a:gdLst/>
            <a:ahLst/>
            <a:cxnLst/>
            <a:rect l="l" t="t" r="r" b="b"/>
            <a:pathLst>
              <a:path w="7421880" h="1590675">
                <a:moveTo>
                  <a:pt x="7385137" y="1590153"/>
                </a:moveTo>
                <a:lnTo>
                  <a:pt x="36525" y="1590153"/>
                </a:lnTo>
                <a:lnTo>
                  <a:pt x="22308" y="1587283"/>
                </a:lnTo>
                <a:lnTo>
                  <a:pt x="10698" y="1579455"/>
                </a:lnTo>
                <a:lnTo>
                  <a:pt x="2870" y="1567845"/>
                </a:lnTo>
                <a:lnTo>
                  <a:pt x="0" y="1553627"/>
                </a:lnTo>
                <a:lnTo>
                  <a:pt x="0" y="36525"/>
                </a:lnTo>
                <a:lnTo>
                  <a:pt x="2870" y="22308"/>
                </a:lnTo>
                <a:lnTo>
                  <a:pt x="10698" y="10698"/>
                </a:lnTo>
                <a:lnTo>
                  <a:pt x="22308" y="2870"/>
                </a:lnTo>
                <a:lnTo>
                  <a:pt x="36525" y="0"/>
                </a:lnTo>
                <a:lnTo>
                  <a:pt x="7385137" y="0"/>
                </a:lnTo>
                <a:lnTo>
                  <a:pt x="7418882" y="22547"/>
                </a:lnTo>
                <a:lnTo>
                  <a:pt x="7421663" y="36525"/>
                </a:lnTo>
                <a:lnTo>
                  <a:pt x="7421663" y="1553627"/>
                </a:lnTo>
                <a:lnTo>
                  <a:pt x="7418792" y="1567845"/>
                </a:lnTo>
                <a:lnTo>
                  <a:pt x="7410965" y="1579455"/>
                </a:lnTo>
                <a:lnTo>
                  <a:pt x="7399355" y="1587283"/>
                </a:lnTo>
                <a:lnTo>
                  <a:pt x="7385137" y="1590153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lang="it-IT" noProof="0" dirty="0"/>
          </a:p>
        </p:txBody>
      </p:sp>
      <p:sp>
        <p:nvSpPr>
          <p:cNvPr id="4" name="object 4"/>
          <p:cNvSpPr txBox="1"/>
          <p:nvPr/>
        </p:nvSpPr>
        <p:spPr>
          <a:xfrm>
            <a:off x="382413" y="844675"/>
            <a:ext cx="7361674" cy="12289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it-IT" sz="1600" b="1" noProof="0" dirty="0">
                <a:solidFill>
                  <a:schemeClr val="tx2"/>
                </a:solidFill>
                <a:latin typeface="Calibri"/>
                <a:cs typeface="Calibri"/>
              </a:rPr>
              <a:t>Per</a:t>
            </a:r>
            <a:r>
              <a:rPr lang="it-IT" sz="1600" b="1" spc="-20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chemeClr val="tx2"/>
                </a:solidFill>
                <a:latin typeface="Calibri"/>
                <a:cs typeface="Calibri"/>
              </a:rPr>
              <a:t>pagare</a:t>
            </a:r>
            <a:r>
              <a:rPr lang="it-IT" sz="1600" b="1" spc="-1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chemeClr val="tx2"/>
                </a:solidFill>
                <a:latin typeface="Calibri"/>
                <a:cs typeface="Calibri"/>
              </a:rPr>
              <a:t>«i</a:t>
            </a:r>
            <a:r>
              <a:rPr lang="it-IT" sz="1600" b="1" spc="-20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chemeClr val="tx2"/>
                </a:solidFill>
                <a:latin typeface="Calibri"/>
                <a:cs typeface="Calibri"/>
              </a:rPr>
              <a:t>maggiori</a:t>
            </a:r>
            <a:r>
              <a:rPr lang="it-IT" sz="1600" b="1" spc="-1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chemeClr val="tx2"/>
                </a:solidFill>
                <a:latin typeface="Calibri"/>
                <a:cs typeface="Calibri"/>
              </a:rPr>
              <a:t>importi» è</a:t>
            </a:r>
            <a:r>
              <a:rPr lang="it-IT" sz="1600" b="1" spc="-20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chemeClr val="tx2"/>
                </a:solidFill>
                <a:latin typeface="Calibri"/>
                <a:cs typeface="Calibri"/>
              </a:rPr>
              <a:t>necessario</a:t>
            </a:r>
            <a:r>
              <a:rPr lang="it-IT" sz="1600" b="1" spc="-1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chemeClr val="tx2"/>
                </a:solidFill>
                <a:latin typeface="Calibri"/>
                <a:cs typeface="Calibri"/>
              </a:rPr>
              <a:t>un</a:t>
            </a:r>
            <a:r>
              <a:rPr lang="it-IT" sz="1600" b="1" spc="-20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chemeClr val="tx2"/>
                </a:solidFill>
                <a:latin typeface="Calibri"/>
                <a:cs typeface="Calibri"/>
              </a:rPr>
              <a:t>certificato</a:t>
            </a:r>
            <a:r>
              <a:rPr lang="it-IT" sz="1600" b="1" spc="-1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chemeClr val="tx2"/>
                </a:solidFill>
                <a:latin typeface="Calibri"/>
                <a:cs typeface="Calibri"/>
              </a:rPr>
              <a:t>di</a:t>
            </a:r>
            <a:r>
              <a:rPr lang="it-IT" sz="1600" b="1" spc="-1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chemeClr val="tx2"/>
                </a:solidFill>
                <a:latin typeface="Calibri"/>
                <a:cs typeface="Calibri"/>
              </a:rPr>
              <a:t>pagamento</a:t>
            </a:r>
            <a:r>
              <a:rPr lang="it-IT" sz="1600" b="1" spc="-20" dirty="0">
                <a:solidFill>
                  <a:schemeClr val="tx2"/>
                </a:solidFill>
                <a:latin typeface="Calibri"/>
                <a:cs typeface="Calibri"/>
              </a:rPr>
              <a:t>/SAL </a:t>
            </a:r>
            <a:r>
              <a:rPr lang="it-IT" sz="1600" b="1" spc="-10" noProof="0" dirty="0">
                <a:solidFill>
                  <a:schemeClr val="tx2"/>
                </a:solidFill>
                <a:latin typeface="Calibri"/>
                <a:cs typeface="Calibri"/>
              </a:rPr>
              <a:t>"bis"?</a:t>
            </a:r>
            <a:endParaRPr lang="it-IT" sz="1600" noProof="0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lang="it-IT" sz="1100" noProof="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it-IT" sz="900" b="1" spc="-25" noProof="0" dirty="0">
                <a:solidFill>
                  <a:schemeClr val="tx2"/>
                </a:solidFill>
                <a:latin typeface="Calibri"/>
                <a:cs typeface="Calibri"/>
              </a:rPr>
              <a:t>No</a:t>
            </a:r>
            <a:endParaRPr lang="it-IT" sz="900" noProof="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40300"/>
              </a:lnSpc>
              <a:spcBef>
                <a:spcPts val="160"/>
              </a:spcBef>
            </a:pP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La</a:t>
            </a:r>
            <a:r>
              <a:rPr lang="it-IT" sz="900" b="1" spc="-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Legge di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Bilancio,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 a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differenza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 del DL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"Aiuti",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 non prevede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espressamente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 uno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specifico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certificato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 di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pagamento/SAL bis.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</a:p>
          <a:p>
            <a:pPr marL="12700" marR="5080">
              <a:lnSpc>
                <a:spcPct val="140300"/>
              </a:lnSpc>
              <a:spcBef>
                <a:spcPts val="160"/>
              </a:spcBef>
            </a:pP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La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stazione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appaltante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 può</a:t>
            </a:r>
            <a:r>
              <a:rPr lang="it-IT" sz="900" b="1" spc="-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emettere</a:t>
            </a:r>
            <a:r>
              <a:rPr lang="it-IT" sz="900" b="1" spc="500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uno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 specifico</a:t>
            </a:r>
            <a:r>
              <a:rPr lang="it-IT" sz="900" b="1" spc="-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chemeClr val="tx2"/>
                </a:solidFill>
                <a:latin typeface="Calibri"/>
                <a:cs typeface="Calibri"/>
              </a:rPr>
              <a:t>certificato</a:t>
            </a:r>
            <a:r>
              <a:rPr lang="it-IT" sz="1000" b="1" spc="-30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oppure</a:t>
            </a:r>
            <a:r>
              <a:rPr lang="it-IT" sz="900" b="1" spc="-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un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unico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 certificato</a:t>
            </a:r>
            <a:r>
              <a:rPr lang="it-IT" sz="900" b="1" spc="-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che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 riporti separatamente</a:t>
            </a:r>
            <a:r>
              <a:rPr lang="it-IT" sz="900" b="1" spc="-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l'importo contrattuale </a:t>
            </a:r>
            <a:r>
              <a:rPr lang="it-IT" sz="900" b="1" noProof="0" dirty="0">
                <a:solidFill>
                  <a:schemeClr val="tx2"/>
                </a:solidFill>
                <a:latin typeface="Calibri"/>
                <a:cs typeface="Calibri"/>
              </a:rPr>
              <a:t>e</a:t>
            </a:r>
            <a:r>
              <a:rPr lang="it-IT" sz="900" b="1" spc="-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chemeClr val="tx2"/>
                </a:solidFill>
                <a:latin typeface="Calibri"/>
                <a:cs typeface="Calibri"/>
              </a:rPr>
              <a:t>quello revisionale.</a:t>
            </a:r>
            <a:endParaRPr lang="it-IT" sz="900" noProof="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3008" y="4639317"/>
            <a:ext cx="1136323" cy="3066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602229" y="4782528"/>
            <a:ext cx="248514" cy="201228"/>
          </a:xfrm>
          <a:prstGeom prst="rect">
            <a:avLst/>
          </a:prstGeom>
        </p:spPr>
        <p:txBody>
          <a:bodyPr vert="horz" wrap="square" lIns="0" tIns="59582" rIns="0" bIns="0" rtlCol="0">
            <a:spAutoFit/>
          </a:bodyPr>
          <a:lstStyle/>
          <a:p>
            <a:pPr marL="68580">
              <a:lnSpc>
                <a:spcPts val="1100"/>
              </a:lnSpc>
            </a:pPr>
            <a:r>
              <a:rPr lang="it-IT" spc="-25" noProof="0" dirty="0"/>
              <a:t>18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3965" rIns="0" bIns="0" rtlCol="0">
            <a:spAutoFit/>
          </a:bodyPr>
          <a:lstStyle/>
          <a:p>
            <a:pPr marL="106680">
              <a:lnSpc>
                <a:spcPts val="860"/>
              </a:lnSpc>
            </a:pPr>
            <a:r>
              <a:rPr lang="it-IT" spc="-20" noProof="0" dirty="0"/>
              <a:t>Avv.</a:t>
            </a:r>
            <a:r>
              <a:rPr lang="it-IT" spc="5" noProof="0" dirty="0"/>
              <a:t> </a:t>
            </a:r>
            <a:r>
              <a:rPr lang="it-IT" spc="-10" noProof="0" dirty="0"/>
              <a:t>Francesca</a:t>
            </a:r>
            <a:r>
              <a:rPr lang="it-IT" spc="5" noProof="0" dirty="0"/>
              <a:t> </a:t>
            </a:r>
            <a:r>
              <a:rPr lang="it-IT" spc="-10" noProof="0" dirty="0"/>
              <a:t>Ottavi</a:t>
            </a:r>
            <a:r>
              <a:rPr lang="it-IT" spc="5" noProof="0" dirty="0"/>
              <a:t> </a:t>
            </a:r>
            <a:r>
              <a:rPr lang="it-IT" noProof="0" dirty="0"/>
              <a:t>–</a:t>
            </a:r>
            <a:r>
              <a:rPr lang="it-IT" spc="5" noProof="0" dirty="0"/>
              <a:t> </a:t>
            </a:r>
            <a:r>
              <a:rPr lang="it-IT" spc="-10" noProof="0" dirty="0"/>
              <a:t>Direzione</a:t>
            </a:r>
            <a:r>
              <a:rPr lang="it-IT" spc="10" noProof="0" dirty="0"/>
              <a:t> </a:t>
            </a:r>
            <a:r>
              <a:rPr lang="it-IT" spc="-10" noProof="0" dirty="0"/>
              <a:t>Legislazione</a:t>
            </a:r>
            <a:r>
              <a:rPr lang="it-IT" spc="5" noProof="0" dirty="0"/>
              <a:t> </a:t>
            </a:r>
            <a:r>
              <a:rPr lang="it-IT" noProof="0" dirty="0"/>
              <a:t>Opere</a:t>
            </a:r>
            <a:r>
              <a:rPr lang="it-IT" spc="5" noProof="0" dirty="0"/>
              <a:t> </a:t>
            </a:r>
            <a:r>
              <a:rPr lang="it-IT" spc="-10" noProof="0" dirty="0"/>
              <a:t>Pubbliche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512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0"/>
              </a:spcBef>
            </a:pPr>
            <a:r>
              <a:rPr lang="it-IT" sz="1300" spc="-20" noProof="0" dirty="0"/>
              <a:t>F.A.Q. </a:t>
            </a:r>
            <a:r>
              <a:rPr lang="it-IT" sz="1300" noProof="0" dirty="0"/>
              <a:t>—</a:t>
            </a:r>
            <a:r>
              <a:rPr lang="it-IT" sz="1300" spc="-15" noProof="0" dirty="0"/>
              <a:t> </a:t>
            </a:r>
            <a:r>
              <a:rPr lang="it-IT" sz="1300" spc="-10" noProof="0" dirty="0"/>
              <a:t>Procedura</a:t>
            </a:r>
            <a:r>
              <a:rPr lang="it-IT" sz="1300" spc="-15" noProof="0" dirty="0"/>
              <a:t> </a:t>
            </a:r>
            <a:r>
              <a:rPr lang="it-IT" sz="1300" noProof="0" dirty="0"/>
              <a:t>e</a:t>
            </a:r>
            <a:r>
              <a:rPr lang="it-IT" sz="1300" spc="-15" noProof="0" dirty="0"/>
              <a:t> </a:t>
            </a:r>
            <a:r>
              <a:rPr lang="it-IT" sz="1300" spc="-10" noProof="0" dirty="0"/>
              <a:t>Pagamenti</a:t>
            </a:r>
            <a:endParaRPr lang="it-IT" sz="1300" noProof="0" dirty="0"/>
          </a:p>
        </p:txBody>
      </p:sp>
      <p:sp>
        <p:nvSpPr>
          <p:cNvPr id="3" name="object 3"/>
          <p:cNvSpPr txBox="1"/>
          <p:nvPr/>
        </p:nvSpPr>
        <p:spPr>
          <a:xfrm>
            <a:off x="457201" y="916116"/>
            <a:ext cx="7230386" cy="94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it-IT" sz="1600" b="1" noProof="0" dirty="0">
                <a:solidFill>
                  <a:srgbClr val="2F4471"/>
                </a:solidFill>
                <a:latin typeface="Calibri"/>
                <a:cs typeface="Calibri"/>
              </a:rPr>
              <a:t>Entro</a:t>
            </a:r>
            <a:r>
              <a:rPr lang="it-IT" sz="1600" b="1" spc="-20" noProof="0" dirty="0">
                <a:solidFill>
                  <a:srgbClr val="2F4471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2F4471"/>
                </a:solidFill>
                <a:latin typeface="Calibri"/>
                <a:cs typeface="Calibri"/>
              </a:rPr>
              <a:t>quali</a:t>
            </a:r>
            <a:r>
              <a:rPr lang="it-IT" sz="1600" b="1" spc="-20" noProof="0" dirty="0">
                <a:solidFill>
                  <a:srgbClr val="2F4471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rgbClr val="2F4471"/>
                </a:solidFill>
                <a:latin typeface="Calibri"/>
                <a:cs typeface="Calibri"/>
              </a:rPr>
              <a:t>termini</a:t>
            </a:r>
            <a:r>
              <a:rPr lang="it-IT" sz="1600" b="1" spc="-20" noProof="0" dirty="0">
                <a:solidFill>
                  <a:srgbClr val="2F4471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2F4471"/>
                </a:solidFill>
                <a:latin typeface="Calibri"/>
                <a:cs typeface="Calibri"/>
              </a:rPr>
              <a:t>vanno</a:t>
            </a:r>
            <a:r>
              <a:rPr lang="it-IT" sz="1600" b="1" spc="-20" noProof="0" dirty="0">
                <a:solidFill>
                  <a:srgbClr val="2F4471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rgbClr val="2F4471"/>
                </a:solidFill>
                <a:latin typeface="Calibri"/>
                <a:cs typeface="Calibri"/>
              </a:rPr>
              <a:t>pagati</a:t>
            </a:r>
            <a:r>
              <a:rPr lang="it-IT" sz="1600" b="1" spc="-20" noProof="0" dirty="0">
                <a:solidFill>
                  <a:srgbClr val="2F4471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2F4471"/>
                </a:solidFill>
                <a:latin typeface="Calibri"/>
                <a:cs typeface="Calibri"/>
              </a:rPr>
              <a:t>i</a:t>
            </a:r>
            <a:r>
              <a:rPr lang="it-IT" sz="1600" b="1" spc="-20" noProof="0" dirty="0">
                <a:solidFill>
                  <a:srgbClr val="2F4471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rgbClr val="2F4471"/>
                </a:solidFill>
                <a:latin typeface="Calibri"/>
                <a:cs typeface="Calibri"/>
              </a:rPr>
              <a:t>maggiori</a:t>
            </a:r>
            <a:r>
              <a:rPr lang="it-IT" sz="1600" b="1" spc="-20" noProof="0" dirty="0">
                <a:solidFill>
                  <a:srgbClr val="2F4471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rgbClr val="2F4471"/>
                </a:solidFill>
                <a:latin typeface="Calibri"/>
                <a:cs typeface="Calibri"/>
              </a:rPr>
              <a:t>importi?</a:t>
            </a:r>
            <a:endParaRPr lang="it-IT" sz="1600" noProof="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Legge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Bilancio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non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prevede espressamente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termini,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ma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restano applicabili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termini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ordinari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Codice Appalti.</a:t>
            </a:r>
            <a:endParaRPr lang="it-IT" sz="900" noProof="0" dirty="0">
              <a:latin typeface="Calibri"/>
              <a:cs typeface="Calibri"/>
            </a:endParaRPr>
          </a:p>
          <a:p>
            <a:pPr marL="12700" marR="5080">
              <a:lnSpc>
                <a:spcPct val="141000"/>
              </a:lnSpc>
              <a:spcBef>
                <a:spcPts val="100"/>
              </a:spcBef>
            </a:pP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Ai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sensi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dell'articolo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125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d.lgs.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36/2023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,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liquidazione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dei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maggiori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importi andrà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effettuata </a:t>
            </a:r>
            <a:r>
              <a:rPr lang="it-IT" sz="1050" b="1" spc="-10" noProof="0" dirty="0">
                <a:solidFill>
                  <a:srgbClr val="FF0000"/>
                </a:solidFill>
                <a:latin typeface="Calibri"/>
                <a:cs typeface="Calibri"/>
              </a:rPr>
              <a:t>entro </a:t>
            </a:r>
            <a:r>
              <a:rPr lang="it-IT" sz="1050" b="1" noProof="0" dirty="0">
                <a:solidFill>
                  <a:srgbClr val="FF0000"/>
                </a:solidFill>
                <a:latin typeface="Calibri"/>
                <a:cs typeface="Calibri"/>
              </a:rPr>
              <a:t>30</a:t>
            </a:r>
            <a:r>
              <a:rPr lang="it-IT" sz="105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50" b="1" noProof="0" dirty="0">
                <a:solidFill>
                  <a:srgbClr val="FF0000"/>
                </a:solidFill>
                <a:latin typeface="Calibri"/>
                <a:cs typeface="Calibri"/>
              </a:rPr>
              <a:t>giorni</a:t>
            </a:r>
            <a:r>
              <a:rPr lang="it-IT" sz="1050" b="1" spc="-1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dall'adozione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SAL,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in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concomitanza,</a:t>
            </a:r>
            <a:r>
              <a:rPr lang="it-IT" sz="900" b="1" spc="50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con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il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pagamento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dell'importo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contrattuale.</a:t>
            </a:r>
            <a:endParaRPr lang="it-IT" sz="900" noProof="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3008" y="4639317"/>
            <a:ext cx="1136323" cy="30665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602229" y="4782528"/>
            <a:ext cx="248514" cy="201228"/>
          </a:xfrm>
          <a:prstGeom prst="rect">
            <a:avLst/>
          </a:prstGeom>
        </p:spPr>
        <p:txBody>
          <a:bodyPr vert="horz" wrap="square" lIns="0" tIns="59582" rIns="0" bIns="0" rtlCol="0">
            <a:spAutoFit/>
          </a:bodyPr>
          <a:lstStyle/>
          <a:p>
            <a:pPr marL="68580">
              <a:lnSpc>
                <a:spcPts val="1100"/>
              </a:lnSpc>
            </a:pPr>
            <a:r>
              <a:rPr lang="it-IT" spc="-25" noProof="0" dirty="0"/>
              <a:t>19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3965" rIns="0" bIns="0" rtlCol="0">
            <a:spAutoFit/>
          </a:bodyPr>
          <a:lstStyle/>
          <a:p>
            <a:pPr marL="106680">
              <a:lnSpc>
                <a:spcPts val="860"/>
              </a:lnSpc>
            </a:pPr>
            <a:r>
              <a:rPr lang="it-IT" spc="-20" noProof="0" dirty="0"/>
              <a:t>Avv.</a:t>
            </a:r>
            <a:r>
              <a:rPr lang="it-IT" spc="5" noProof="0" dirty="0"/>
              <a:t> </a:t>
            </a:r>
            <a:r>
              <a:rPr lang="it-IT" spc="-10" noProof="0" dirty="0"/>
              <a:t>Francesca</a:t>
            </a:r>
            <a:r>
              <a:rPr lang="it-IT" spc="5" noProof="0" dirty="0"/>
              <a:t> </a:t>
            </a:r>
            <a:r>
              <a:rPr lang="it-IT" spc="-10" noProof="0" dirty="0"/>
              <a:t>Ottavi</a:t>
            </a:r>
            <a:r>
              <a:rPr lang="it-IT" spc="5" noProof="0" dirty="0"/>
              <a:t> </a:t>
            </a:r>
            <a:r>
              <a:rPr lang="it-IT" noProof="0" dirty="0"/>
              <a:t>–</a:t>
            </a:r>
            <a:r>
              <a:rPr lang="it-IT" spc="5" noProof="0" dirty="0"/>
              <a:t> </a:t>
            </a:r>
            <a:r>
              <a:rPr lang="it-IT" spc="-10" noProof="0" dirty="0"/>
              <a:t>Direzione</a:t>
            </a:r>
            <a:r>
              <a:rPr lang="it-IT" spc="10" noProof="0" dirty="0"/>
              <a:t> </a:t>
            </a:r>
            <a:r>
              <a:rPr lang="it-IT" spc="-10" noProof="0" dirty="0"/>
              <a:t>Legislazione</a:t>
            </a:r>
            <a:r>
              <a:rPr lang="it-IT" spc="5" noProof="0" dirty="0"/>
              <a:t> </a:t>
            </a:r>
            <a:r>
              <a:rPr lang="it-IT" noProof="0" dirty="0"/>
              <a:t>Opere</a:t>
            </a:r>
            <a:r>
              <a:rPr lang="it-IT" spc="5" noProof="0" dirty="0"/>
              <a:t> </a:t>
            </a:r>
            <a:r>
              <a:rPr lang="it-IT" spc="-10" noProof="0" dirty="0"/>
              <a:t>Pubbliche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512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0"/>
              </a:spcBef>
            </a:pPr>
            <a:r>
              <a:rPr lang="it-IT" sz="1300" spc="-20" noProof="0" dirty="0"/>
              <a:t>F.A.Q. </a:t>
            </a:r>
            <a:r>
              <a:rPr lang="it-IT" sz="1300" noProof="0" dirty="0"/>
              <a:t>—</a:t>
            </a:r>
            <a:r>
              <a:rPr lang="it-IT" sz="1300" spc="-15" noProof="0" dirty="0"/>
              <a:t> </a:t>
            </a:r>
            <a:r>
              <a:rPr lang="it-IT" sz="1300" spc="-10" noProof="0" dirty="0"/>
              <a:t>Procedura</a:t>
            </a:r>
            <a:r>
              <a:rPr lang="it-IT" sz="1300" spc="-15" noProof="0" dirty="0"/>
              <a:t> </a:t>
            </a:r>
            <a:r>
              <a:rPr lang="it-IT" sz="1300" noProof="0" dirty="0"/>
              <a:t>e</a:t>
            </a:r>
            <a:r>
              <a:rPr lang="it-IT" sz="1300" spc="-15" noProof="0" dirty="0"/>
              <a:t> </a:t>
            </a:r>
            <a:r>
              <a:rPr lang="it-IT" sz="1300" spc="-10" noProof="0" dirty="0"/>
              <a:t>Pagamenti</a:t>
            </a:r>
            <a:endParaRPr lang="it-IT" sz="1300" noProof="0" dirty="0"/>
          </a:p>
        </p:txBody>
      </p:sp>
      <p:sp>
        <p:nvSpPr>
          <p:cNvPr id="3" name="object 3"/>
          <p:cNvSpPr txBox="1"/>
          <p:nvPr/>
        </p:nvSpPr>
        <p:spPr>
          <a:xfrm>
            <a:off x="457199" y="916116"/>
            <a:ext cx="7223387" cy="14553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it-IT" sz="1600" b="1" noProof="0" dirty="0">
                <a:solidFill>
                  <a:srgbClr val="2F4471"/>
                </a:solidFill>
                <a:latin typeface="Calibri"/>
                <a:cs typeface="Calibri"/>
              </a:rPr>
              <a:t>È</a:t>
            </a:r>
            <a:r>
              <a:rPr lang="it-IT" sz="1600" b="1" spc="-25" noProof="0" dirty="0">
                <a:solidFill>
                  <a:srgbClr val="2F4471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2F4471"/>
                </a:solidFill>
                <a:latin typeface="Calibri"/>
                <a:cs typeface="Calibri"/>
              </a:rPr>
              <a:t>necessaria</a:t>
            </a:r>
            <a:r>
              <a:rPr lang="it-IT" sz="1600" b="1" spc="-20" noProof="0" dirty="0">
                <a:solidFill>
                  <a:srgbClr val="2F4471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rgbClr val="2F4471"/>
                </a:solidFill>
                <a:latin typeface="Calibri"/>
                <a:cs typeface="Calibri"/>
              </a:rPr>
              <a:t>un'istanza</a:t>
            </a:r>
            <a:r>
              <a:rPr lang="it-IT" sz="1600" b="1" spc="-20" noProof="0" dirty="0">
                <a:solidFill>
                  <a:srgbClr val="2F4471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rgbClr val="2F4471"/>
                </a:solidFill>
                <a:latin typeface="Calibri"/>
                <a:cs typeface="Calibri"/>
              </a:rPr>
              <a:t>dell'appaltatore?</a:t>
            </a:r>
            <a:endParaRPr lang="it-IT" sz="16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lang="it-IT" sz="1100" noProof="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No.</a:t>
            </a:r>
            <a:endParaRPr lang="it-IT" sz="1000" noProof="0" dirty="0">
              <a:latin typeface="Calibri"/>
              <a:cs typeface="Calibri"/>
            </a:endParaRPr>
          </a:p>
          <a:p>
            <a:pPr marL="12700" marR="5080" algn="just">
              <a:lnSpc>
                <a:spcPct val="140600"/>
              </a:lnSpc>
            </a:pPr>
            <a:endParaRPr lang="it-IT" sz="1000" b="1" noProof="0" dirty="0">
              <a:solidFill>
                <a:srgbClr val="1F497D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40600"/>
              </a:lnSpc>
            </a:pP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L'aggiornamento</a:t>
            </a:r>
            <a:r>
              <a:rPr lang="it-IT" sz="1000" b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è</a:t>
            </a:r>
            <a:r>
              <a:rPr lang="it-IT" sz="1000" b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obbligatorio</a:t>
            </a:r>
            <a:r>
              <a:rPr lang="it-IT" sz="1000" b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lang="it-IT" sz="1000" b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il</a:t>
            </a:r>
            <a:r>
              <a:rPr lang="it-IT" sz="1000" b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procedimento</a:t>
            </a:r>
            <a:r>
              <a:rPr lang="it-IT" sz="1000" b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deve</a:t>
            </a:r>
            <a:r>
              <a:rPr lang="it-IT" sz="1000" b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essere</a:t>
            </a:r>
            <a:r>
              <a:rPr lang="it-IT" sz="1000" b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avviato</a:t>
            </a:r>
            <a:r>
              <a:rPr lang="it-IT" sz="1000" b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d'ufficio.</a:t>
            </a:r>
            <a:r>
              <a:rPr lang="it-IT" sz="1000" b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Tuttavia,</a:t>
            </a:r>
            <a:r>
              <a:rPr lang="it-IT" sz="1000" b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in</a:t>
            </a:r>
            <a:r>
              <a:rPr lang="it-IT" sz="1000" b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un'ottica</a:t>
            </a:r>
            <a:r>
              <a:rPr lang="it-IT" sz="1000" b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000" b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collaborazione</a:t>
            </a:r>
            <a:r>
              <a:rPr lang="it-IT" sz="1000" b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lang="it-IT" sz="1000" b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per</a:t>
            </a:r>
            <a:r>
              <a:rPr lang="it-IT" sz="1000" b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evitare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inerzie</a:t>
            </a:r>
            <a:r>
              <a:rPr lang="it-IT" sz="10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amministrative,</a:t>
            </a:r>
            <a:r>
              <a:rPr lang="it-IT" sz="1000" b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gli</a:t>
            </a:r>
            <a:r>
              <a:rPr lang="it-IT" sz="1000" b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appaltatori</a:t>
            </a:r>
            <a:r>
              <a:rPr lang="it-IT" sz="1000" b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ben</a:t>
            </a:r>
            <a:r>
              <a:rPr lang="it-IT" sz="1000" b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possono</a:t>
            </a:r>
            <a:r>
              <a:rPr lang="it-IT" sz="1000" b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inviare</a:t>
            </a:r>
            <a:r>
              <a:rPr lang="it-IT" sz="1000" b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una</a:t>
            </a:r>
            <a:r>
              <a:rPr lang="it-IT" sz="1000" b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"nota</a:t>
            </a:r>
            <a:r>
              <a:rPr lang="it-IT" sz="1000" b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000" b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sollecito"</a:t>
            </a:r>
            <a:r>
              <a:rPr lang="it-IT" sz="1000" b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per</a:t>
            </a:r>
            <a:r>
              <a:rPr lang="it-IT" sz="1000" b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attivare</a:t>
            </a:r>
            <a:r>
              <a:rPr lang="it-IT" sz="1000" b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con</a:t>
            </a:r>
            <a:r>
              <a:rPr lang="it-IT" sz="1000" b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tempestività</a:t>
            </a:r>
            <a:r>
              <a:rPr lang="it-IT" sz="10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le</a:t>
            </a:r>
            <a:r>
              <a:rPr lang="it-IT" sz="1000" b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procedure.</a:t>
            </a:r>
            <a:r>
              <a:rPr lang="it-IT" sz="1000" b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In</a:t>
            </a:r>
            <a:r>
              <a:rPr lang="it-IT" sz="1000" b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caso</a:t>
            </a:r>
            <a:r>
              <a:rPr lang="it-IT" sz="1000" b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 RTI,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mandataria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può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presentare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tale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nota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per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tutte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imprese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raggruppamento.</a:t>
            </a:r>
            <a:endParaRPr lang="it-IT" sz="1000" noProof="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3008" y="4639317"/>
            <a:ext cx="1136323" cy="30665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602229" y="4782528"/>
            <a:ext cx="248514" cy="201228"/>
          </a:xfrm>
          <a:prstGeom prst="rect">
            <a:avLst/>
          </a:prstGeom>
        </p:spPr>
        <p:txBody>
          <a:bodyPr vert="horz" wrap="square" lIns="0" tIns="59582" rIns="0" bIns="0" rtlCol="0">
            <a:spAutoFit/>
          </a:bodyPr>
          <a:lstStyle/>
          <a:p>
            <a:pPr marL="68580">
              <a:lnSpc>
                <a:spcPts val="1100"/>
              </a:lnSpc>
            </a:pPr>
            <a:r>
              <a:rPr lang="it-IT" spc="-25" noProof="0" dirty="0"/>
              <a:t>20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3965" rIns="0" bIns="0" rtlCol="0">
            <a:spAutoFit/>
          </a:bodyPr>
          <a:lstStyle/>
          <a:p>
            <a:pPr marL="106680">
              <a:lnSpc>
                <a:spcPts val="860"/>
              </a:lnSpc>
            </a:pPr>
            <a:r>
              <a:rPr lang="it-IT" spc="-20" noProof="0" dirty="0"/>
              <a:t>Avv.</a:t>
            </a:r>
            <a:r>
              <a:rPr lang="it-IT" spc="5" noProof="0" dirty="0"/>
              <a:t> </a:t>
            </a:r>
            <a:r>
              <a:rPr lang="it-IT" spc="-10" noProof="0" dirty="0"/>
              <a:t>Francesca</a:t>
            </a:r>
            <a:r>
              <a:rPr lang="it-IT" spc="5" noProof="0" dirty="0"/>
              <a:t> </a:t>
            </a:r>
            <a:r>
              <a:rPr lang="it-IT" spc="-10" noProof="0" dirty="0"/>
              <a:t>Ottavi</a:t>
            </a:r>
            <a:r>
              <a:rPr lang="it-IT" spc="5" noProof="0" dirty="0"/>
              <a:t> </a:t>
            </a:r>
            <a:r>
              <a:rPr lang="it-IT" noProof="0" dirty="0"/>
              <a:t>–</a:t>
            </a:r>
            <a:r>
              <a:rPr lang="it-IT" spc="5" noProof="0" dirty="0"/>
              <a:t> </a:t>
            </a:r>
            <a:r>
              <a:rPr lang="it-IT" spc="-10" noProof="0" dirty="0"/>
              <a:t>Direzione</a:t>
            </a:r>
            <a:r>
              <a:rPr lang="it-IT" spc="10" noProof="0" dirty="0"/>
              <a:t> </a:t>
            </a:r>
            <a:r>
              <a:rPr lang="it-IT" spc="-10" noProof="0" dirty="0"/>
              <a:t>Legislazione</a:t>
            </a:r>
            <a:r>
              <a:rPr lang="it-IT" spc="5" noProof="0" dirty="0"/>
              <a:t> </a:t>
            </a:r>
            <a:r>
              <a:rPr lang="it-IT" noProof="0" dirty="0"/>
              <a:t>Opere</a:t>
            </a:r>
            <a:r>
              <a:rPr lang="it-IT" spc="5" noProof="0" dirty="0"/>
              <a:t> </a:t>
            </a:r>
            <a:r>
              <a:rPr lang="it-IT" spc="-10" noProof="0" dirty="0"/>
              <a:t>Pubbliche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512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0"/>
              </a:spcBef>
            </a:pPr>
            <a:r>
              <a:rPr lang="it-IT" sz="1300" spc="-20" noProof="0" dirty="0"/>
              <a:t>F.A.Q. </a:t>
            </a:r>
            <a:r>
              <a:rPr lang="it-IT" sz="1300" noProof="0" dirty="0"/>
              <a:t>—</a:t>
            </a:r>
            <a:r>
              <a:rPr lang="it-IT" sz="1300" spc="-15" noProof="0" dirty="0"/>
              <a:t> </a:t>
            </a:r>
            <a:r>
              <a:rPr lang="it-IT" sz="1300" spc="-10" noProof="0" dirty="0"/>
              <a:t>Procedura</a:t>
            </a:r>
            <a:r>
              <a:rPr lang="it-IT" sz="1300" spc="-15" noProof="0" dirty="0"/>
              <a:t> </a:t>
            </a:r>
            <a:r>
              <a:rPr lang="it-IT" sz="1300" noProof="0" dirty="0"/>
              <a:t>e</a:t>
            </a:r>
            <a:r>
              <a:rPr lang="it-IT" sz="1300" spc="-15" noProof="0" dirty="0"/>
              <a:t> </a:t>
            </a:r>
            <a:r>
              <a:rPr lang="it-IT" sz="1300" spc="-10" noProof="0" dirty="0"/>
              <a:t>Pagamenti</a:t>
            </a:r>
            <a:endParaRPr lang="it-IT" sz="1300" noProof="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916116"/>
            <a:ext cx="7176770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it-IT" sz="1600" b="1" noProof="0" dirty="0">
                <a:solidFill>
                  <a:srgbClr val="2F4471"/>
                </a:solidFill>
                <a:latin typeface="Calibri"/>
                <a:cs typeface="Calibri"/>
              </a:rPr>
              <a:t>È</a:t>
            </a:r>
            <a:r>
              <a:rPr lang="it-IT" sz="1600" b="1" spc="-20" noProof="0" dirty="0">
                <a:solidFill>
                  <a:srgbClr val="2F4471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2F4471"/>
                </a:solidFill>
                <a:latin typeface="Calibri"/>
                <a:cs typeface="Calibri"/>
              </a:rPr>
              <a:t>necessario</a:t>
            </a:r>
            <a:r>
              <a:rPr lang="it-IT" sz="1600" b="1" spc="-20" noProof="0" dirty="0">
                <a:solidFill>
                  <a:srgbClr val="2F4471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rgbClr val="2F4471"/>
                </a:solidFill>
                <a:latin typeface="Calibri"/>
                <a:cs typeface="Calibri"/>
              </a:rPr>
              <a:t>iscrivere</a:t>
            </a:r>
            <a:r>
              <a:rPr lang="it-IT" sz="1600" b="1" spc="-20" noProof="0" dirty="0">
                <a:solidFill>
                  <a:srgbClr val="2F4471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rgbClr val="2F4471"/>
                </a:solidFill>
                <a:latin typeface="Calibri"/>
                <a:cs typeface="Calibri"/>
              </a:rPr>
              <a:t>riserva?</a:t>
            </a:r>
            <a:endParaRPr lang="it-IT" sz="16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lang="it-IT" sz="1100" noProof="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No.</a:t>
            </a:r>
            <a:endParaRPr lang="it-IT" sz="1000" noProof="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Il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diritto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all'aggiornamento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dei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prezzi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discende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direttamente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dalla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previsione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legge,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così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come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avveniva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per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l'articolo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26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DL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Aiuti.</a:t>
            </a:r>
            <a:endParaRPr lang="it-IT" sz="1000" noProof="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3008" y="4639317"/>
            <a:ext cx="1136323" cy="30665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602229" y="4782528"/>
            <a:ext cx="248514" cy="201228"/>
          </a:xfrm>
          <a:prstGeom prst="rect">
            <a:avLst/>
          </a:prstGeom>
        </p:spPr>
        <p:txBody>
          <a:bodyPr vert="horz" wrap="square" lIns="0" tIns="59582" rIns="0" bIns="0" rtlCol="0">
            <a:spAutoFit/>
          </a:bodyPr>
          <a:lstStyle/>
          <a:p>
            <a:pPr marL="68580">
              <a:lnSpc>
                <a:spcPts val="1100"/>
              </a:lnSpc>
            </a:pPr>
            <a:r>
              <a:rPr lang="it-IT" spc="-25" noProof="0" dirty="0"/>
              <a:t>21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3965" rIns="0" bIns="0" rtlCol="0">
            <a:spAutoFit/>
          </a:bodyPr>
          <a:lstStyle/>
          <a:p>
            <a:pPr marL="106680">
              <a:lnSpc>
                <a:spcPts val="860"/>
              </a:lnSpc>
            </a:pPr>
            <a:r>
              <a:rPr lang="it-IT" spc="-20" noProof="0" dirty="0"/>
              <a:t>Avv.</a:t>
            </a:r>
            <a:r>
              <a:rPr lang="it-IT" spc="5" noProof="0" dirty="0"/>
              <a:t> </a:t>
            </a:r>
            <a:r>
              <a:rPr lang="it-IT" spc="-10" noProof="0" dirty="0"/>
              <a:t>Francesca</a:t>
            </a:r>
            <a:r>
              <a:rPr lang="it-IT" spc="5" noProof="0" dirty="0"/>
              <a:t> </a:t>
            </a:r>
            <a:r>
              <a:rPr lang="it-IT" spc="-10" noProof="0" dirty="0"/>
              <a:t>Ottavi</a:t>
            </a:r>
            <a:r>
              <a:rPr lang="it-IT" spc="5" noProof="0" dirty="0"/>
              <a:t> </a:t>
            </a:r>
            <a:r>
              <a:rPr lang="it-IT" noProof="0" dirty="0"/>
              <a:t>–</a:t>
            </a:r>
            <a:r>
              <a:rPr lang="it-IT" spc="5" noProof="0" dirty="0"/>
              <a:t> </a:t>
            </a:r>
            <a:r>
              <a:rPr lang="it-IT" spc="-10" noProof="0" dirty="0"/>
              <a:t>Direzione</a:t>
            </a:r>
            <a:r>
              <a:rPr lang="it-IT" spc="10" noProof="0" dirty="0"/>
              <a:t> </a:t>
            </a:r>
            <a:r>
              <a:rPr lang="it-IT" spc="-10" noProof="0" dirty="0"/>
              <a:t>Legislazione</a:t>
            </a:r>
            <a:r>
              <a:rPr lang="it-IT" spc="5" noProof="0" dirty="0"/>
              <a:t> </a:t>
            </a:r>
            <a:r>
              <a:rPr lang="it-IT" noProof="0" dirty="0"/>
              <a:t>Opere</a:t>
            </a:r>
            <a:r>
              <a:rPr lang="it-IT" spc="5" noProof="0" dirty="0"/>
              <a:t> </a:t>
            </a:r>
            <a:r>
              <a:rPr lang="it-IT" spc="-10" noProof="0" dirty="0"/>
              <a:t>Pubbliche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98883" y="244641"/>
            <a:ext cx="20516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300" spc="-20" noProof="0" dirty="0"/>
              <a:t>F.A.Q.</a:t>
            </a:r>
            <a:r>
              <a:rPr lang="it-IT" sz="1300" spc="-10" noProof="0" dirty="0"/>
              <a:t> </a:t>
            </a:r>
            <a:r>
              <a:rPr lang="it-IT" sz="1300" noProof="0" dirty="0"/>
              <a:t>—</a:t>
            </a:r>
            <a:r>
              <a:rPr lang="it-IT" sz="1300" spc="-5" noProof="0" dirty="0"/>
              <a:t> </a:t>
            </a:r>
            <a:r>
              <a:rPr lang="it-IT" sz="1300" spc="-10" noProof="0" dirty="0"/>
              <a:t>Questioni</a:t>
            </a:r>
            <a:r>
              <a:rPr lang="it-IT" sz="1300" spc="-5" noProof="0" dirty="0"/>
              <a:t> </a:t>
            </a:r>
            <a:r>
              <a:rPr lang="it-IT" sz="1300" spc="-10" noProof="0" dirty="0"/>
              <a:t>Specifiche</a:t>
            </a:r>
            <a:endParaRPr lang="it-IT" sz="1300" noProof="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3008" y="4657674"/>
            <a:ext cx="1136323" cy="30665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3400" y="895351"/>
            <a:ext cx="7057235" cy="1900856"/>
            <a:chOff x="1572740" y="1314751"/>
            <a:chExt cx="6017895" cy="1481455"/>
          </a:xfrm>
        </p:grpSpPr>
        <p:sp>
          <p:nvSpPr>
            <p:cNvPr id="5" name="object 5"/>
            <p:cNvSpPr/>
            <p:nvPr/>
          </p:nvSpPr>
          <p:spPr>
            <a:xfrm>
              <a:off x="1577503" y="1319513"/>
              <a:ext cx="6008370" cy="1471930"/>
            </a:xfrm>
            <a:custGeom>
              <a:avLst/>
              <a:gdLst/>
              <a:ahLst/>
              <a:cxnLst/>
              <a:rect l="l" t="t" r="r" b="b"/>
              <a:pathLst>
                <a:path w="6008370" h="1471930">
                  <a:moveTo>
                    <a:pt x="5959825" y="1471834"/>
                  </a:moveTo>
                  <a:lnTo>
                    <a:pt x="48217" y="1471834"/>
                  </a:lnTo>
                  <a:lnTo>
                    <a:pt x="29448" y="1468045"/>
                  </a:lnTo>
                  <a:lnTo>
                    <a:pt x="14122" y="1457711"/>
                  </a:lnTo>
                  <a:lnTo>
                    <a:pt x="3789" y="1442385"/>
                  </a:lnTo>
                  <a:lnTo>
                    <a:pt x="0" y="1423617"/>
                  </a:lnTo>
                  <a:lnTo>
                    <a:pt x="0" y="48217"/>
                  </a:lnTo>
                  <a:lnTo>
                    <a:pt x="3789" y="29448"/>
                  </a:lnTo>
                  <a:lnTo>
                    <a:pt x="14122" y="14122"/>
                  </a:lnTo>
                  <a:lnTo>
                    <a:pt x="29448" y="3789"/>
                  </a:lnTo>
                  <a:lnTo>
                    <a:pt x="48217" y="0"/>
                  </a:lnTo>
                  <a:lnTo>
                    <a:pt x="5959825" y="0"/>
                  </a:lnTo>
                  <a:lnTo>
                    <a:pt x="5999942" y="21466"/>
                  </a:lnTo>
                  <a:lnTo>
                    <a:pt x="6008042" y="48217"/>
                  </a:lnTo>
                  <a:lnTo>
                    <a:pt x="6008042" y="1423617"/>
                  </a:lnTo>
                  <a:lnTo>
                    <a:pt x="6004253" y="1442385"/>
                  </a:lnTo>
                  <a:lnTo>
                    <a:pt x="5993920" y="1457711"/>
                  </a:lnTo>
                  <a:lnTo>
                    <a:pt x="5978594" y="1468045"/>
                  </a:lnTo>
                  <a:lnTo>
                    <a:pt x="5959825" y="1471834"/>
                  </a:lnTo>
                  <a:close/>
                </a:path>
              </a:pathLst>
            </a:custGeom>
            <a:solidFill>
              <a:srgbClr val="DBE1F0"/>
            </a:solidFill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577503" y="1319513"/>
              <a:ext cx="6008370" cy="1471930"/>
            </a:xfrm>
            <a:custGeom>
              <a:avLst/>
              <a:gdLst/>
              <a:ahLst/>
              <a:cxnLst/>
              <a:rect l="l" t="t" r="r" b="b"/>
              <a:pathLst>
                <a:path w="6008370" h="1471930">
                  <a:moveTo>
                    <a:pt x="0" y="48217"/>
                  </a:moveTo>
                  <a:lnTo>
                    <a:pt x="3789" y="29448"/>
                  </a:lnTo>
                  <a:lnTo>
                    <a:pt x="14122" y="14122"/>
                  </a:lnTo>
                  <a:lnTo>
                    <a:pt x="29448" y="3789"/>
                  </a:lnTo>
                  <a:lnTo>
                    <a:pt x="48217" y="0"/>
                  </a:lnTo>
                  <a:lnTo>
                    <a:pt x="5959825" y="0"/>
                  </a:lnTo>
                  <a:lnTo>
                    <a:pt x="5999942" y="21466"/>
                  </a:lnTo>
                  <a:lnTo>
                    <a:pt x="6008042" y="48217"/>
                  </a:lnTo>
                  <a:lnTo>
                    <a:pt x="6008042" y="1423617"/>
                  </a:lnTo>
                  <a:lnTo>
                    <a:pt x="6004253" y="1442385"/>
                  </a:lnTo>
                  <a:lnTo>
                    <a:pt x="5993920" y="1457711"/>
                  </a:lnTo>
                  <a:lnTo>
                    <a:pt x="5978594" y="1468045"/>
                  </a:lnTo>
                  <a:lnTo>
                    <a:pt x="5959825" y="1471834"/>
                  </a:lnTo>
                  <a:lnTo>
                    <a:pt x="48217" y="1471834"/>
                  </a:lnTo>
                  <a:lnTo>
                    <a:pt x="29448" y="1468045"/>
                  </a:lnTo>
                  <a:lnTo>
                    <a:pt x="14122" y="1457711"/>
                  </a:lnTo>
                  <a:lnTo>
                    <a:pt x="3789" y="1442385"/>
                  </a:lnTo>
                  <a:lnTo>
                    <a:pt x="0" y="1423617"/>
                  </a:lnTo>
                  <a:lnTo>
                    <a:pt x="0" y="48217"/>
                  </a:lnTo>
                  <a:close/>
                </a:path>
              </a:pathLst>
            </a:custGeom>
            <a:ln w="9524">
              <a:solidFill>
                <a:srgbClr val="C1C8D6"/>
              </a:solidFill>
            </a:ln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730764" y="1414096"/>
              <a:ext cx="377825" cy="320040"/>
            </a:xfrm>
            <a:custGeom>
              <a:avLst/>
              <a:gdLst/>
              <a:ahLst/>
              <a:cxnLst/>
              <a:rect l="l" t="t" r="r" b="b"/>
              <a:pathLst>
                <a:path w="377825" h="320039">
                  <a:moveTo>
                    <a:pt x="217369" y="319903"/>
                  </a:moveTo>
                  <a:lnTo>
                    <a:pt x="159951" y="319903"/>
                  </a:lnTo>
                  <a:lnTo>
                    <a:pt x="109394" y="311748"/>
                  </a:lnTo>
                  <a:lnTo>
                    <a:pt x="65486" y="289041"/>
                  </a:lnTo>
                  <a:lnTo>
                    <a:pt x="30861" y="254416"/>
                  </a:lnTo>
                  <a:lnTo>
                    <a:pt x="8154" y="210508"/>
                  </a:lnTo>
                  <a:lnTo>
                    <a:pt x="0" y="159951"/>
                  </a:lnTo>
                  <a:lnTo>
                    <a:pt x="8154" y="109394"/>
                  </a:lnTo>
                  <a:lnTo>
                    <a:pt x="30861" y="65486"/>
                  </a:lnTo>
                  <a:lnTo>
                    <a:pt x="65486" y="30861"/>
                  </a:lnTo>
                  <a:lnTo>
                    <a:pt x="109394" y="8154"/>
                  </a:lnTo>
                  <a:lnTo>
                    <a:pt x="159951" y="0"/>
                  </a:lnTo>
                  <a:lnTo>
                    <a:pt x="217369" y="0"/>
                  </a:lnTo>
                  <a:lnTo>
                    <a:pt x="278580" y="12175"/>
                  </a:lnTo>
                  <a:lnTo>
                    <a:pt x="330472" y="46848"/>
                  </a:lnTo>
                  <a:lnTo>
                    <a:pt x="365145" y="98740"/>
                  </a:lnTo>
                  <a:lnTo>
                    <a:pt x="377321" y="159951"/>
                  </a:lnTo>
                  <a:lnTo>
                    <a:pt x="369166" y="210508"/>
                  </a:lnTo>
                  <a:lnTo>
                    <a:pt x="346459" y="254416"/>
                  </a:lnTo>
                  <a:lnTo>
                    <a:pt x="311835" y="289041"/>
                  </a:lnTo>
                  <a:lnTo>
                    <a:pt x="267926" y="311748"/>
                  </a:lnTo>
                  <a:lnTo>
                    <a:pt x="217369" y="319903"/>
                  </a:lnTo>
                  <a:close/>
                </a:path>
              </a:pathLst>
            </a:custGeom>
            <a:solidFill>
              <a:srgbClr val="2F4471"/>
            </a:solidFill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0567" y="1462761"/>
              <a:ext cx="213076" cy="21307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55764" y="1123950"/>
            <a:ext cx="6357757" cy="1002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lang="it-IT" sz="16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maggiori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importi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 sono 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corrispettivo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contrattuale?</a:t>
            </a:r>
            <a:endParaRPr lang="it-IT" sz="1600" noProof="0" dirty="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950"/>
              </a:spcBef>
            </a:pP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Sì.</a:t>
            </a:r>
            <a:endParaRPr lang="it-IT" sz="1000" noProof="0" dirty="0">
              <a:latin typeface="Calibri"/>
              <a:cs typeface="Calibri"/>
            </a:endParaRPr>
          </a:p>
          <a:p>
            <a:pPr marL="26034" marR="5080" algn="just">
              <a:lnSpc>
                <a:spcPct val="100000"/>
              </a:lnSpc>
            </a:pP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In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analogia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con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quanto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affermato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per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il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DL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Aiuti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(Comunicazione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MIT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9.1.24),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maggiori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importi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riconosciuti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ai sensi</a:t>
            </a:r>
            <a:r>
              <a:rPr lang="it-IT" sz="10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della Legge</a:t>
            </a:r>
            <a:r>
              <a:rPr lang="it-IT" sz="10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 Bilancio</a:t>
            </a:r>
            <a:r>
              <a:rPr lang="it-IT" sz="10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costituiscono</a:t>
            </a:r>
            <a:r>
              <a:rPr lang="it-IT" sz="10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un'integrazione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 del</a:t>
            </a:r>
            <a:r>
              <a:rPr lang="it-IT" sz="10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corrispettivo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contrattuale,</a:t>
            </a:r>
            <a:r>
              <a:rPr lang="it-IT" sz="1000" b="1" spc="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soggetta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 a</a:t>
            </a:r>
            <a:r>
              <a:rPr lang="it-IT" sz="1000" b="1" spc="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IVA </a:t>
            </a:r>
            <a:r>
              <a:rPr lang="it-IT" sz="1000" b="1" spc="-50" noProof="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 da</a:t>
            </a:r>
            <a:r>
              <a:rPr lang="it-IT" sz="1000" b="1" spc="-2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riportare</a:t>
            </a:r>
            <a:r>
              <a:rPr lang="it-IT" sz="1000" b="1" spc="-2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nei</a:t>
            </a:r>
            <a:r>
              <a:rPr lang="it-IT" sz="1000" b="1" spc="-2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Certificati</a:t>
            </a:r>
            <a:r>
              <a:rPr lang="it-IT" sz="1000" b="1" spc="-2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lang="it-IT" sz="1000" b="1" spc="-2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Esecuzione</a:t>
            </a:r>
            <a:r>
              <a:rPr lang="it-IT" sz="1000" b="1" spc="-2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Lavori.</a:t>
            </a:r>
            <a:endParaRPr lang="it-IT" sz="1000" noProof="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>
              <a:lnSpc>
                <a:spcPts val="860"/>
              </a:lnSpc>
            </a:pPr>
            <a:r>
              <a:rPr lang="it-IT" spc="-20" noProof="0" dirty="0"/>
              <a:t>Avv.</a:t>
            </a:r>
            <a:r>
              <a:rPr lang="it-IT" spc="5" noProof="0" dirty="0"/>
              <a:t> </a:t>
            </a:r>
            <a:r>
              <a:rPr lang="it-IT" spc="-10" noProof="0" dirty="0"/>
              <a:t>Francesca</a:t>
            </a:r>
            <a:r>
              <a:rPr lang="it-IT" spc="5" noProof="0" dirty="0"/>
              <a:t> </a:t>
            </a:r>
            <a:r>
              <a:rPr lang="it-IT" spc="-10" noProof="0" dirty="0"/>
              <a:t>Ottavi</a:t>
            </a:r>
            <a:r>
              <a:rPr lang="it-IT" spc="5" noProof="0" dirty="0"/>
              <a:t> </a:t>
            </a:r>
            <a:r>
              <a:rPr lang="it-IT" noProof="0" dirty="0"/>
              <a:t>–</a:t>
            </a:r>
            <a:r>
              <a:rPr lang="it-IT" spc="5" noProof="0" dirty="0"/>
              <a:t> </a:t>
            </a:r>
            <a:r>
              <a:rPr lang="it-IT" spc="-10" noProof="0" dirty="0"/>
              <a:t>Direzione</a:t>
            </a:r>
            <a:r>
              <a:rPr lang="it-IT" spc="10" noProof="0" dirty="0"/>
              <a:t> </a:t>
            </a:r>
            <a:r>
              <a:rPr lang="it-IT" spc="-10" noProof="0" dirty="0"/>
              <a:t>Legislazione</a:t>
            </a:r>
            <a:r>
              <a:rPr lang="it-IT" spc="5" noProof="0" dirty="0"/>
              <a:t> </a:t>
            </a:r>
            <a:r>
              <a:rPr lang="it-IT" noProof="0" dirty="0"/>
              <a:t>Opere</a:t>
            </a:r>
            <a:r>
              <a:rPr lang="it-IT" spc="5" noProof="0" dirty="0"/>
              <a:t> </a:t>
            </a:r>
            <a:r>
              <a:rPr lang="it-IT" spc="-10" noProof="0" dirty="0"/>
              <a:t>Pubbliche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602229" y="4782528"/>
            <a:ext cx="248514" cy="207438"/>
          </a:xfrm>
          <a:prstGeom prst="rect">
            <a:avLst/>
          </a:prstGeom>
        </p:spPr>
        <p:txBody>
          <a:bodyPr vert="horz" wrap="square" lIns="0" tIns="65732" rIns="0" bIns="0" rtlCol="0">
            <a:spAutoFit/>
          </a:bodyPr>
          <a:lstStyle/>
          <a:p>
            <a:pPr marL="68580">
              <a:lnSpc>
                <a:spcPts val="1050"/>
              </a:lnSpc>
            </a:pPr>
            <a:r>
              <a:rPr lang="it-IT" spc="-25" noProof="0" dirty="0"/>
              <a:t>23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255">
              <a:lnSpc>
                <a:spcPct val="100000"/>
              </a:lnSpc>
              <a:spcBef>
                <a:spcPts val="100"/>
              </a:spcBef>
            </a:pPr>
            <a:r>
              <a:rPr lang="it-IT" sz="1300" spc="-20" noProof="0" dirty="0"/>
              <a:t>F.A.Q.</a:t>
            </a:r>
            <a:r>
              <a:rPr lang="it-IT" sz="1300" spc="-10" noProof="0" dirty="0"/>
              <a:t> </a:t>
            </a:r>
            <a:r>
              <a:rPr lang="it-IT" sz="1300" noProof="0" dirty="0"/>
              <a:t>—</a:t>
            </a:r>
            <a:r>
              <a:rPr lang="it-IT" sz="1300" spc="-5" noProof="0" dirty="0"/>
              <a:t> </a:t>
            </a:r>
            <a:r>
              <a:rPr lang="it-IT" sz="1300" spc="-10" noProof="0" dirty="0"/>
              <a:t>Questioni</a:t>
            </a:r>
            <a:r>
              <a:rPr lang="it-IT" sz="1300" spc="-5" noProof="0" dirty="0"/>
              <a:t> </a:t>
            </a:r>
            <a:r>
              <a:rPr lang="it-IT" sz="1300" spc="-10" noProof="0" dirty="0"/>
              <a:t>Specifiche</a:t>
            </a:r>
            <a:endParaRPr lang="it-IT" sz="1300" noProof="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2529" y="1114988"/>
            <a:ext cx="80753" cy="9836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57200" y="742950"/>
            <a:ext cx="7168039" cy="2424653"/>
            <a:chOff x="1483519" y="1438498"/>
            <a:chExt cx="6141720" cy="1729105"/>
          </a:xfrm>
        </p:grpSpPr>
        <p:sp>
          <p:nvSpPr>
            <p:cNvPr id="5" name="object 5"/>
            <p:cNvSpPr/>
            <p:nvPr/>
          </p:nvSpPr>
          <p:spPr>
            <a:xfrm>
              <a:off x="1488281" y="1443260"/>
              <a:ext cx="6132195" cy="1719580"/>
            </a:xfrm>
            <a:custGeom>
              <a:avLst/>
              <a:gdLst/>
              <a:ahLst/>
              <a:cxnLst/>
              <a:rect l="l" t="t" r="r" b="b"/>
              <a:pathLst>
                <a:path w="6132195" h="1719580">
                  <a:moveTo>
                    <a:pt x="6075392" y="1719354"/>
                  </a:moveTo>
                  <a:lnTo>
                    <a:pt x="56326" y="1719354"/>
                  </a:lnTo>
                  <a:lnTo>
                    <a:pt x="34401" y="1714927"/>
                  </a:lnTo>
                  <a:lnTo>
                    <a:pt x="16497" y="1702856"/>
                  </a:lnTo>
                  <a:lnTo>
                    <a:pt x="4426" y="1684952"/>
                  </a:lnTo>
                  <a:lnTo>
                    <a:pt x="0" y="1663028"/>
                  </a:lnTo>
                  <a:lnTo>
                    <a:pt x="0" y="56326"/>
                  </a:lnTo>
                  <a:lnTo>
                    <a:pt x="4426" y="34401"/>
                  </a:lnTo>
                  <a:lnTo>
                    <a:pt x="16497" y="16497"/>
                  </a:lnTo>
                  <a:lnTo>
                    <a:pt x="34401" y="4426"/>
                  </a:lnTo>
                  <a:lnTo>
                    <a:pt x="56326" y="0"/>
                  </a:lnTo>
                  <a:lnTo>
                    <a:pt x="6075392" y="0"/>
                  </a:lnTo>
                  <a:lnTo>
                    <a:pt x="6115220" y="16497"/>
                  </a:lnTo>
                  <a:lnTo>
                    <a:pt x="6131718" y="56326"/>
                  </a:lnTo>
                  <a:lnTo>
                    <a:pt x="6131718" y="1663028"/>
                  </a:lnTo>
                  <a:lnTo>
                    <a:pt x="6127291" y="1684952"/>
                  </a:lnTo>
                  <a:lnTo>
                    <a:pt x="6115220" y="1702856"/>
                  </a:lnTo>
                  <a:lnTo>
                    <a:pt x="6097316" y="1714927"/>
                  </a:lnTo>
                  <a:lnTo>
                    <a:pt x="6075392" y="1719354"/>
                  </a:lnTo>
                  <a:close/>
                </a:path>
              </a:pathLst>
            </a:custGeom>
            <a:solidFill>
              <a:srgbClr val="DBE1F0"/>
            </a:solidFill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488281" y="1443260"/>
              <a:ext cx="6132195" cy="1719580"/>
            </a:xfrm>
            <a:custGeom>
              <a:avLst/>
              <a:gdLst/>
              <a:ahLst/>
              <a:cxnLst/>
              <a:rect l="l" t="t" r="r" b="b"/>
              <a:pathLst>
                <a:path w="6132195" h="1719580">
                  <a:moveTo>
                    <a:pt x="0" y="56326"/>
                  </a:moveTo>
                  <a:lnTo>
                    <a:pt x="4426" y="34401"/>
                  </a:lnTo>
                  <a:lnTo>
                    <a:pt x="16497" y="16497"/>
                  </a:lnTo>
                  <a:lnTo>
                    <a:pt x="34401" y="4426"/>
                  </a:lnTo>
                  <a:lnTo>
                    <a:pt x="56326" y="0"/>
                  </a:lnTo>
                  <a:lnTo>
                    <a:pt x="6075392" y="0"/>
                  </a:lnTo>
                  <a:lnTo>
                    <a:pt x="6115220" y="16497"/>
                  </a:lnTo>
                  <a:lnTo>
                    <a:pt x="6131718" y="56326"/>
                  </a:lnTo>
                  <a:lnTo>
                    <a:pt x="6131718" y="1663028"/>
                  </a:lnTo>
                  <a:lnTo>
                    <a:pt x="6127291" y="1684952"/>
                  </a:lnTo>
                  <a:lnTo>
                    <a:pt x="6115220" y="1702856"/>
                  </a:lnTo>
                  <a:lnTo>
                    <a:pt x="6097316" y="1714927"/>
                  </a:lnTo>
                  <a:lnTo>
                    <a:pt x="6075392" y="1719354"/>
                  </a:lnTo>
                  <a:lnTo>
                    <a:pt x="56326" y="1719354"/>
                  </a:lnTo>
                  <a:lnTo>
                    <a:pt x="34401" y="1714927"/>
                  </a:lnTo>
                  <a:lnTo>
                    <a:pt x="16497" y="1702856"/>
                  </a:lnTo>
                  <a:lnTo>
                    <a:pt x="4426" y="1684952"/>
                  </a:lnTo>
                  <a:lnTo>
                    <a:pt x="0" y="1663028"/>
                  </a:lnTo>
                  <a:lnTo>
                    <a:pt x="0" y="56326"/>
                  </a:lnTo>
                  <a:close/>
                </a:path>
              </a:pathLst>
            </a:custGeom>
            <a:ln w="9524">
              <a:solidFill>
                <a:srgbClr val="C1C8D6"/>
              </a:solidFill>
            </a:ln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592088" y="1537245"/>
              <a:ext cx="365125" cy="321310"/>
            </a:xfrm>
            <a:custGeom>
              <a:avLst/>
              <a:gdLst/>
              <a:ahLst/>
              <a:cxnLst/>
              <a:rect l="l" t="t" r="r" b="b"/>
              <a:pathLst>
                <a:path w="365125" h="321310">
                  <a:moveTo>
                    <a:pt x="204404" y="321062"/>
                  </a:moveTo>
                  <a:lnTo>
                    <a:pt x="160531" y="321062"/>
                  </a:lnTo>
                  <a:lnTo>
                    <a:pt x="109790" y="312878"/>
                  </a:lnTo>
                  <a:lnTo>
                    <a:pt x="65723" y="290089"/>
                  </a:lnTo>
                  <a:lnTo>
                    <a:pt x="30973" y="255338"/>
                  </a:lnTo>
                  <a:lnTo>
                    <a:pt x="8183" y="211271"/>
                  </a:lnTo>
                  <a:lnTo>
                    <a:pt x="0" y="160531"/>
                  </a:lnTo>
                  <a:lnTo>
                    <a:pt x="8183" y="109791"/>
                  </a:lnTo>
                  <a:lnTo>
                    <a:pt x="30973" y="65723"/>
                  </a:lnTo>
                  <a:lnTo>
                    <a:pt x="65723" y="30973"/>
                  </a:lnTo>
                  <a:lnTo>
                    <a:pt x="109790" y="8183"/>
                  </a:lnTo>
                  <a:lnTo>
                    <a:pt x="160531" y="0"/>
                  </a:lnTo>
                  <a:lnTo>
                    <a:pt x="204404" y="0"/>
                  </a:lnTo>
                  <a:lnTo>
                    <a:pt x="265837" y="12219"/>
                  </a:lnTo>
                  <a:lnTo>
                    <a:pt x="317917" y="47018"/>
                  </a:lnTo>
                  <a:lnTo>
                    <a:pt x="352716" y="99098"/>
                  </a:lnTo>
                  <a:lnTo>
                    <a:pt x="364936" y="160531"/>
                  </a:lnTo>
                  <a:lnTo>
                    <a:pt x="356752" y="211271"/>
                  </a:lnTo>
                  <a:lnTo>
                    <a:pt x="333963" y="255338"/>
                  </a:lnTo>
                  <a:lnTo>
                    <a:pt x="299212" y="290089"/>
                  </a:lnTo>
                  <a:lnTo>
                    <a:pt x="255145" y="312878"/>
                  </a:lnTo>
                  <a:lnTo>
                    <a:pt x="204404" y="321062"/>
                  </a:lnTo>
                  <a:close/>
                </a:path>
              </a:pathLst>
            </a:custGeom>
            <a:solidFill>
              <a:srgbClr val="2F4471"/>
            </a:solidFill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4745" y="1578805"/>
              <a:ext cx="237943" cy="23794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43001" y="1412225"/>
            <a:ext cx="6262996" cy="878446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5875" marR="1240155">
              <a:lnSpc>
                <a:spcPts val="1060"/>
              </a:lnSpc>
              <a:spcBef>
                <a:spcPts val="350"/>
              </a:spcBef>
            </a:pP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Cosa</a:t>
            </a:r>
            <a:r>
              <a:rPr lang="it-IT" sz="11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succede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se</a:t>
            </a:r>
            <a:r>
              <a:rPr lang="it-IT" sz="11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il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nuovo</a:t>
            </a:r>
            <a:r>
              <a:rPr lang="it-IT" sz="11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prezzario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non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è</a:t>
            </a:r>
            <a:r>
              <a:rPr lang="it-IT" sz="11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stato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ancora</a:t>
            </a:r>
            <a:r>
              <a:rPr lang="it-IT" sz="11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adottato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al</a:t>
            </a:r>
            <a:r>
              <a:rPr lang="it-IT" sz="11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momento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25" noProof="0" dirty="0">
                <a:solidFill>
                  <a:srgbClr val="1F497D"/>
                </a:solidFill>
                <a:latin typeface="Calibri"/>
                <a:cs typeface="Calibri"/>
              </a:rPr>
              <a:t>del </a:t>
            </a:r>
            <a:r>
              <a:rPr lang="it-IT" sz="1100" b="1" spc="-20" noProof="0" dirty="0">
                <a:solidFill>
                  <a:srgbClr val="1F497D"/>
                </a:solidFill>
                <a:latin typeface="Calibri"/>
                <a:cs typeface="Calibri"/>
              </a:rPr>
              <a:t>SAL?</a:t>
            </a:r>
            <a:endParaRPr lang="it-IT" sz="1100" noProof="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norma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non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contempla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espressamente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tale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ipotesi,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differenza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 del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DL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"Aiuti".</a:t>
            </a: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endParaRPr lang="it-IT" sz="1000" noProof="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Tuttavia,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 in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un'ottica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 di</a:t>
            </a:r>
            <a:r>
              <a:rPr lang="it-IT" sz="10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continuità,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 sembra applicabile in via analogica</a:t>
            </a:r>
            <a:r>
              <a:rPr lang="it-IT" sz="10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il medesimo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principio:</a:t>
            </a:r>
            <a:r>
              <a:rPr lang="it-IT" sz="10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pagamento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sulla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base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dell'ultimo prezzario disponibile,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con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successivo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conguaglio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.</a:t>
            </a:r>
            <a:endParaRPr lang="it-IT" sz="1000" noProof="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53008" y="4657674"/>
            <a:ext cx="1136323" cy="30665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>
              <a:lnSpc>
                <a:spcPts val="860"/>
              </a:lnSpc>
            </a:pPr>
            <a:r>
              <a:rPr lang="it-IT" spc="-20" noProof="0" dirty="0"/>
              <a:t>Avv.</a:t>
            </a:r>
            <a:r>
              <a:rPr lang="it-IT" spc="5" noProof="0" dirty="0"/>
              <a:t> </a:t>
            </a:r>
            <a:r>
              <a:rPr lang="it-IT" spc="-10" noProof="0" dirty="0"/>
              <a:t>Francesca</a:t>
            </a:r>
            <a:r>
              <a:rPr lang="it-IT" spc="5" noProof="0" dirty="0"/>
              <a:t> </a:t>
            </a:r>
            <a:r>
              <a:rPr lang="it-IT" spc="-10" noProof="0" dirty="0"/>
              <a:t>Ottavi</a:t>
            </a:r>
            <a:r>
              <a:rPr lang="it-IT" spc="5" noProof="0" dirty="0"/>
              <a:t> </a:t>
            </a:r>
            <a:r>
              <a:rPr lang="it-IT" noProof="0" dirty="0"/>
              <a:t>–</a:t>
            </a:r>
            <a:r>
              <a:rPr lang="it-IT" spc="5" noProof="0" dirty="0"/>
              <a:t> </a:t>
            </a:r>
            <a:r>
              <a:rPr lang="it-IT" spc="-10" noProof="0" dirty="0"/>
              <a:t>Direzione</a:t>
            </a:r>
            <a:r>
              <a:rPr lang="it-IT" spc="10" noProof="0" dirty="0"/>
              <a:t> </a:t>
            </a:r>
            <a:r>
              <a:rPr lang="it-IT" spc="-10" noProof="0" dirty="0"/>
              <a:t>Legislazione</a:t>
            </a:r>
            <a:r>
              <a:rPr lang="it-IT" spc="5" noProof="0" dirty="0"/>
              <a:t> </a:t>
            </a:r>
            <a:r>
              <a:rPr lang="it-IT" noProof="0" dirty="0"/>
              <a:t>Opere</a:t>
            </a:r>
            <a:r>
              <a:rPr lang="it-IT" spc="5" noProof="0" dirty="0"/>
              <a:t> </a:t>
            </a:r>
            <a:r>
              <a:rPr lang="it-IT" spc="-10" noProof="0" dirty="0"/>
              <a:t>Pubbliche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602229" y="4782528"/>
            <a:ext cx="248514" cy="207438"/>
          </a:xfrm>
          <a:prstGeom prst="rect">
            <a:avLst/>
          </a:prstGeom>
        </p:spPr>
        <p:txBody>
          <a:bodyPr vert="horz" wrap="square" lIns="0" tIns="65732" rIns="0" bIns="0" rtlCol="0">
            <a:spAutoFit/>
          </a:bodyPr>
          <a:lstStyle/>
          <a:p>
            <a:pPr marL="68580">
              <a:lnSpc>
                <a:spcPts val="1050"/>
              </a:lnSpc>
            </a:pPr>
            <a:r>
              <a:rPr lang="it-IT" spc="-25" noProof="0" dirty="0"/>
              <a:t>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805086"/>
            <a:ext cx="3101132" cy="387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defTabSz="571500" rtl="0">
              <a:lnSpc>
                <a:spcPts val="3031"/>
              </a:lnSpc>
            </a:pPr>
            <a:endParaRPr lang="it-IT" sz="2438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334567" y="481285"/>
            <a:ext cx="8051377" cy="3857129"/>
          </a:xfrm>
          <a:prstGeom prst="roundRect">
            <a:avLst>
              <a:gd name="adj" fmla="val 779"/>
            </a:avLst>
          </a:prstGeom>
          <a:solidFill>
            <a:srgbClr val="2F4471"/>
          </a:solidFill>
          <a:ln/>
        </p:spPr>
        <p:txBody>
          <a:bodyPr/>
          <a:lstStyle/>
          <a:p>
            <a:pPr algn="l" defTabSz="571500" rtl="0"/>
            <a:endParaRPr lang="it-IT" sz="1125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3320876" y="1031721"/>
            <a:ext cx="1585243" cy="4182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571500" rtl="0">
              <a:lnSpc>
                <a:spcPts val="1500"/>
              </a:lnSpc>
            </a:pPr>
            <a:r>
              <a:rPr lang="it-IT" sz="2400" b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contesto normativo</a:t>
            </a:r>
            <a:endParaRPr lang="it-IT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0796" y="1820466"/>
            <a:ext cx="7317804" cy="9054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 defTabSz="571500" rtl="0">
              <a:lnSpc>
                <a:spcPts val="1563"/>
              </a:lnSpc>
            </a:pPr>
            <a:r>
              <a:rPr lang="it-IT" sz="1100" b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la Legge di Bilancio n. 199 del 30 dicembre 2025, entrata in vigore il 1° gennaio 2026, sono state introdotte nuove previsioni in tema di aggiornamento dei prezzi per i contratti in corso di esecuzione, già coperti dal DL "Aiuti" (DL 50/2022).</a:t>
            </a:r>
            <a:endParaRPr lang="it-IT" sz="11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30795" y="3615384"/>
            <a:ext cx="3979218" cy="4182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 defTabSz="571500" rtl="0">
              <a:lnSpc>
                <a:spcPts val="1563"/>
              </a:lnSpc>
            </a:pPr>
            <a:endParaRPr lang="it-IT" sz="969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D41546D-A64C-4E4C-8D6F-058F0CA34405}"/>
              </a:ext>
            </a:extLst>
          </p:cNvPr>
          <p:cNvSpPr txBox="1"/>
          <p:nvPr/>
        </p:nvSpPr>
        <p:spPr>
          <a:xfrm>
            <a:off x="319416" y="4661167"/>
            <a:ext cx="38090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571500" rtl="0"/>
            <a:r>
              <a:rPr lang="it-IT" sz="750" b="1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Avv. Francesca Ottavi – Direzione Legislazione Opere Pubbliche</a:t>
            </a:r>
          </a:p>
        </p:txBody>
      </p:sp>
      <p:pic>
        <p:nvPicPr>
          <p:cNvPr id="12" name="Immagine 11" descr="Immagine che contiene Carattere, Elementi grafici, grafica, testo&#10;&#10;Il contenuto generato dall'IA potrebbe non essere corretto.">
            <a:extLst>
              <a:ext uri="{FF2B5EF4-FFF2-40B4-BE49-F238E27FC236}">
                <a16:creationId xmlns:a16="http://schemas.microsoft.com/office/drawing/2014/main" id="{6911DBB8-E653-AB47-A27B-2BB611E4E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009" y="4539216"/>
            <a:ext cx="1136323" cy="3066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Holder 7">
            <a:extLst>
              <a:ext uri="{FF2B5EF4-FFF2-40B4-BE49-F238E27FC236}">
                <a16:creationId xmlns:a16="http://schemas.microsoft.com/office/drawing/2014/main" id="{8B022890-842E-9AB3-6E9C-F7FA93EBD2C4}"/>
              </a:ext>
            </a:extLst>
          </p:cNvPr>
          <p:cNvSpPr txBox="1">
            <a:spLocks/>
          </p:cNvSpPr>
          <p:nvPr/>
        </p:nvSpPr>
        <p:spPr>
          <a:xfrm>
            <a:off x="8532484" y="4834291"/>
            <a:ext cx="292100" cy="179315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marL="0" algn="ctr" defTabSz="914400" rtl="0" eaLnBrk="1" latinLnBrk="0" hangingPunct="1">
              <a:defRPr sz="1731" kern="1200">
                <a:solidFill>
                  <a:srgbClr val="1036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71500"/>
            <a:fld id="{B6F15528-21DE-4FAA-801E-634DDDAF4B2B}" type="slidenum">
              <a:rPr lang="it-IT" sz="1000">
                <a:latin typeface="Calibri" panose="020F0502020204030204"/>
              </a:rPr>
              <a:pPr defTabSz="571500"/>
              <a:t>2</a:t>
            </a:fld>
            <a:endParaRPr lang="it-IT" sz="1000" dirty="0"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FA0A9-CCDE-B201-1A7B-9F38994A4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B1A0C91-8C4A-2605-1C76-6B87ED1ED226}"/>
              </a:ext>
            </a:extLst>
          </p:cNvPr>
          <p:cNvSpPr/>
          <p:nvPr/>
        </p:nvSpPr>
        <p:spPr>
          <a:xfrm>
            <a:off x="519038" y="434688"/>
            <a:ext cx="2608511" cy="2372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defTabSz="571500" rtl="0">
              <a:lnSpc>
                <a:spcPts val="1844"/>
              </a:lnSpc>
              <a:defRPr/>
            </a:pPr>
            <a:r>
              <a:rPr lang="it-IT" sz="1250" b="1" kern="1200" dirty="0">
                <a:solidFill>
                  <a:srgbClr val="2F44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F.A.Q. — Questioni Specifiche</a:t>
            </a:r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5EE2073B-2727-814C-EE73-F4926D174A3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20825" y="1226047"/>
            <a:ext cx="102468" cy="102468"/>
          </a:xfrm>
          <a:prstGeom prst="rect">
            <a:avLst/>
          </a:prstGeom>
        </p:spPr>
      </p:pic>
      <p:sp>
        <p:nvSpPr>
          <p:cNvPr id="13" name="Shape 9">
            <a:extLst>
              <a:ext uri="{FF2B5EF4-FFF2-40B4-BE49-F238E27FC236}">
                <a16:creationId xmlns:a16="http://schemas.microsoft.com/office/drawing/2014/main" id="{7D79992A-A616-AA77-AB20-B36B01078EFB}"/>
              </a:ext>
            </a:extLst>
          </p:cNvPr>
          <p:cNvSpPr/>
          <p:nvPr/>
        </p:nvSpPr>
        <p:spPr>
          <a:xfrm>
            <a:off x="438297" y="867721"/>
            <a:ext cx="7846582" cy="2847029"/>
          </a:xfrm>
          <a:prstGeom prst="roundRect">
            <a:avLst>
              <a:gd name="adj" fmla="val 0"/>
            </a:avLst>
          </a:prstGeom>
          <a:solidFill>
            <a:srgbClr val="DBE2F0"/>
          </a:solidFill>
          <a:ln w="7620">
            <a:solidFill>
              <a:srgbClr val="C1C8D6"/>
            </a:solidFill>
            <a:prstDash val="solid"/>
          </a:ln>
        </p:spPr>
        <p:txBody>
          <a:bodyPr/>
          <a:lstStyle/>
          <a:p>
            <a:pPr algn="l" defTabSz="571500" rtl="0">
              <a:defRPr/>
            </a:pPr>
            <a:endParaRPr lang="it-IT" sz="1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9A2A750F-56FA-B851-C6CB-5B8C9F445E49}"/>
              </a:ext>
            </a:extLst>
          </p:cNvPr>
          <p:cNvSpPr/>
          <p:nvPr/>
        </p:nvSpPr>
        <p:spPr>
          <a:xfrm>
            <a:off x="438297" y="902842"/>
            <a:ext cx="749130" cy="571051"/>
          </a:xfrm>
          <a:prstGeom prst="roundRect">
            <a:avLst>
              <a:gd name="adj" fmla="val 0"/>
            </a:avLst>
          </a:prstGeom>
          <a:solidFill>
            <a:srgbClr val="2F4471"/>
          </a:solidFill>
          <a:ln/>
        </p:spPr>
        <p:txBody>
          <a:bodyPr/>
          <a:lstStyle/>
          <a:p>
            <a:pPr algn="l" defTabSz="571500" rtl="0">
              <a:defRPr/>
            </a:pPr>
            <a:endParaRPr lang="it-IT" sz="1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 2" descr="preencoded.png">
            <a:extLst>
              <a:ext uri="{FF2B5EF4-FFF2-40B4-BE49-F238E27FC236}">
                <a16:creationId xmlns:a16="http://schemas.microsoft.com/office/drawing/2014/main" id="{DBA9732B-D21C-B8B7-6CE9-AEA418A829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0553" y="953764"/>
            <a:ext cx="253450" cy="359431"/>
          </a:xfrm>
          <a:prstGeom prst="rect">
            <a:avLst/>
          </a:prstGeom>
        </p:spPr>
      </p:pic>
      <p:sp>
        <p:nvSpPr>
          <p:cNvPr id="16" name="Text 11">
            <a:extLst>
              <a:ext uri="{FF2B5EF4-FFF2-40B4-BE49-F238E27FC236}">
                <a16:creationId xmlns:a16="http://schemas.microsoft.com/office/drawing/2014/main" id="{B88AD2F6-E273-B873-1DAA-FF7208DE74D1}"/>
              </a:ext>
            </a:extLst>
          </p:cNvPr>
          <p:cNvSpPr/>
          <p:nvPr/>
        </p:nvSpPr>
        <p:spPr>
          <a:xfrm>
            <a:off x="1224555" y="953765"/>
            <a:ext cx="5938245" cy="12258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defTabSz="571500" rtl="0">
              <a:tabLst>
                <a:tab pos="8342313" algn="l"/>
                <a:tab pos="10671175" algn="l"/>
                <a:tab pos="18295938" algn="l"/>
              </a:tabLst>
              <a:defRPr/>
            </a:pPr>
            <a:r>
              <a:rPr lang="it-IT" sz="1400" b="1" dirty="0">
                <a:solidFill>
                  <a:schemeClr val="tx2"/>
                </a:solidFill>
                <a:latin typeface="+mj-lt"/>
              </a:rPr>
              <a:t>Nel caso in cui venga disposta una variante per lavori da eseguire nel 2026 o successivamente, </a:t>
            </a:r>
          </a:p>
          <a:p>
            <a:pPr algn="l" defTabSz="571500" rtl="0">
              <a:tabLst>
                <a:tab pos="8342313" algn="l"/>
                <a:tab pos="10671175" algn="l"/>
                <a:tab pos="18295938" algn="l"/>
              </a:tabLst>
              <a:defRPr/>
            </a:pPr>
            <a:r>
              <a:rPr lang="it-IT" sz="1400" b="1" dirty="0">
                <a:solidFill>
                  <a:schemeClr val="tx2"/>
                </a:solidFill>
                <a:latin typeface="+mj-lt"/>
              </a:rPr>
              <a:t>i prezzi delle lavorazioni dovranno essere quantificati sulla base di prezzari aggiornati  </a:t>
            </a:r>
          </a:p>
          <a:p>
            <a:pPr algn="l" defTabSz="571500" rtl="0">
              <a:tabLst>
                <a:tab pos="8342313" algn="l"/>
                <a:tab pos="10671175" algn="l"/>
                <a:tab pos="18295938" algn="l"/>
              </a:tabLst>
              <a:defRPr/>
            </a:pPr>
            <a:r>
              <a:rPr lang="it-IT" sz="1400" b="1" dirty="0">
                <a:solidFill>
                  <a:schemeClr val="tx2"/>
                </a:solidFill>
                <a:latin typeface="+mj-lt"/>
              </a:rPr>
              <a:t>secondo quanto previsto dalla disciplina della Legge di Bilancio? </a:t>
            </a:r>
          </a:p>
          <a:p>
            <a:pPr algn="l" defTabSz="571500" rtl="0">
              <a:lnSpc>
                <a:spcPts val="906"/>
              </a:lnSpc>
              <a:defRPr/>
            </a:pPr>
            <a:endParaRPr lang="it-IT" sz="1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C537F74B-EF44-7920-96C0-5EFFA935BDF5}"/>
              </a:ext>
            </a:extLst>
          </p:cNvPr>
          <p:cNvSpPr/>
          <p:nvPr/>
        </p:nvSpPr>
        <p:spPr>
          <a:xfrm>
            <a:off x="1187427" y="1885951"/>
            <a:ext cx="6402739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 defTabSz="571500" rtl="0">
              <a:defRPr/>
            </a:pPr>
            <a:r>
              <a:rPr lang="it-IT" sz="1000" b="1" kern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Sì.</a:t>
            </a:r>
          </a:p>
          <a:p>
            <a:pPr algn="just" defTabSz="571500" rtl="0">
              <a:defRPr/>
            </a:pPr>
            <a:r>
              <a:rPr lang="it-IT" sz="1000" b="1" kern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prezzi delle lavorazioni dovranno essere quantificati sulla base di prezzari aggiornati. Per varianti entro il sesto quinto, i prezzi si basano su quelli contrattuali e i SAL vengono adottati con i prezzari aggiornati. Per varianti oltre il sesto quinto con nuovi prezzi concordati, l'aggiornamento può essere effettuato direttamente in sede di redazione della variante.</a:t>
            </a:r>
            <a:endParaRPr lang="it-IT" sz="1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Image 4" descr="preencoded.png">
            <a:extLst>
              <a:ext uri="{FF2B5EF4-FFF2-40B4-BE49-F238E27FC236}">
                <a16:creationId xmlns:a16="http://schemas.microsoft.com/office/drawing/2014/main" id="{6D9F0214-652D-87E5-5DE2-69B04A9695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53834" y="2799437"/>
            <a:ext cx="208388" cy="295526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EC27754-49FA-25AD-F4B8-A1E29E639279}"/>
              </a:ext>
            </a:extLst>
          </p:cNvPr>
          <p:cNvSpPr txBox="1"/>
          <p:nvPr/>
        </p:nvSpPr>
        <p:spPr>
          <a:xfrm>
            <a:off x="246212" y="4724439"/>
            <a:ext cx="38090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571500" rtl="0">
              <a:defRPr/>
            </a:pPr>
            <a:r>
              <a:rPr lang="it-IT" sz="750" b="1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Avv. Francesca Ottavi – Direzione Legislazione Opere Pubbliche</a:t>
            </a:r>
          </a:p>
        </p:txBody>
      </p:sp>
      <p:pic>
        <p:nvPicPr>
          <p:cNvPr id="34" name="Immagine 33" descr="Immagine che contiene Carattere, Elementi grafici, grafica, testo&#10;&#10;Il contenuto generato dall'IA potrebbe non essere corretto.">
            <a:extLst>
              <a:ext uri="{FF2B5EF4-FFF2-40B4-BE49-F238E27FC236}">
                <a16:creationId xmlns:a16="http://schemas.microsoft.com/office/drawing/2014/main" id="{E33A33AC-AC7E-BB58-6296-F9C8786DF3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009" y="4657674"/>
            <a:ext cx="1136323" cy="30665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Holder 7">
            <a:extLst>
              <a:ext uri="{FF2B5EF4-FFF2-40B4-BE49-F238E27FC236}">
                <a16:creationId xmlns:a16="http://schemas.microsoft.com/office/drawing/2014/main" id="{B5515190-662C-7079-42D5-9AE134EF6DB3}"/>
              </a:ext>
            </a:extLst>
          </p:cNvPr>
          <p:cNvSpPr txBox="1">
            <a:spLocks/>
          </p:cNvSpPr>
          <p:nvPr/>
        </p:nvSpPr>
        <p:spPr>
          <a:xfrm>
            <a:off x="8589332" y="4834291"/>
            <a:ext cx="292100" cy="179315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marL="0" algn="ctr" defTabSz="914400" rtl="0" eaLnBrk="1" latinLnBrk="0" hangingPunct="1">
              <a:defRPr sz="1731" kern="1200">
                <a:solidFill>
                  <a:srgbClr val="1036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71500">
              <a:defRPr/>
            </a:pPr>
            <a:fld id="{B6F15528-21DE-4FAA-801E-634DDDAF4B2B}" type="slidenum">
              <a:rPr lang="it-IT" sz="1000">
                <a:latin typeface="Calibri" panose="020F0502020204030204"/>
              </a:rPr>
              <a:pPr defTabSz="571500">
                <a:defRPr/>
              </a:pPr>
              <a:t>20</a:t>
            </a:fld>
            <a:endParaRPr lang="it-IT" sz="100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9075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33710" y="316600"/>
            <a:ext cx="20516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300" spc="-20" noProof="0" dirty="0"/>
              <a:t>F.A.Q.</a:t>
            </a:r>
            <a:r>
              <a:rPr lang="it-IT" sz="1300" spc="-10" noProof="0" dirty="0"/>
              <a:t> </a:t>
            </a:r>
            <a:r>
              <a:rPr lang="it-IT" sz="1300" noProof="0" dirty="0"/>
              <a:t>—</a:t>
            </a:r>
            <a:r>
              <a:rPr lang="it-IT" sz="1300" spc="-5" noProof="0" dirty="0"/>
              <a:t> </a:t>
            </a:r>
            <a:r>
              <a:rPr lang="it-IT" sz="1300" spc="-10" noProof="0" dirty="0"/>
              <a:t>Questioni</a:t>
            </a:r>
            <a:r>
              <a:rPr lang="it-IT" sz="1300" spc="-5" noProof="0" dirty="0"/>
              <a:t> </a:t>
            </a:r>
            <a:r>
              <a:rPr lang="it-IT" sz="1300" spc="-10" noProof="0" dirty="0"/>
              <a:t>Specifiche</a:t>
            </a:r>
            <a:endParaRPr lang="it-IT" sz="1300" noProof="0" dirty="0"/>
          </a:p>
        </p:txBody>
      </p:sp>
      <p:grpSp>
        <p:nvGrpSpPr>
          <p:cNvPr id="3" name="object 3"/>
          <p:cNvGrpSpPr/>
          <p:nvPr/>
        </p:nvGrpSpPr>
        <p:grpSpPr>
          <a:xfrm>
            <a:off x="1185863" y="1572313"/>
            <a:ext cx="6403340" cy="1516380"/>
            <a:chOff x="1185863" y="1572313"/>
            <a:chExt cx="6403340" cy="1516380"/>
          </a:xfrm>
        </p:grpSpPr>
        <p:sp>
          <p:nvSpPr>
            <p:cNvPr id="4" name="object 4"/>
            <p:cNvSpPr/>
            <p:nvPr/>
          </p:nvSpPr>
          <p:spPr>
            <a:xfrm>
              <a:off x="1190625" y="1577076"/>
              <a:ext cx="6393815" cy="1506855"/>
            </a:xfrm>
            <a:custGeom>
              <a:avLst/>
              <a:gdLst/>
              <a:ahLst/>
              <a:cxnLst/>
              <a:rect l="l" t="t" r="r" b="b"/>
              <a:pathLst>
                <a:path w="6393815" h="1506855">
                  <a:moveTo>
                    <a:pt x="6348818" y="1506642"/>
                  </a:moveTo>
                  <a:lnTo>
                    <a:pt x="44837" y="1506642"/>
                  </a:lnTo>
                  <a:lnTo>
                    <a:pt x="27384" y="1503118"/>
                  </a:lnTo>
                  <a:lnTo>
                    <a:pt x="13132" y="1493509"/>
                  </a:lnTo>
                  <a:lnTo>
                    <a:pt x="3523" y="1479257"/>
                  </a:lnTo>
                  <a:lnTo>
                    <a:pt x="0" y="1461804"/>
                  </a:lnTo>
                  <a:lnTo>
                    <a:pt x="0" y="44837"/>
                  </a:lnTo>
                  <a:lnTo>
                    <a:pt x="3523" y="27384"/>
                  </a:lnTo>
                  <a:lnTo>
                    <a:pt x="13132" y="13132"/>
                  </a:lnTo>
                  <a:lnTo>
                    <a:pt x="27384" y="3523"/>
                  </a:lnTo>
                  <a:lnTo>
                    <a:pt x="44837" y="0"/>
                  </a:lnTo>
                  <a:lnTo>
                    <a:pt x="6348818" y="0"/>
                  </a:lnTo>
                  <a:lnTo>
                    <a:pt x="6386122" y="19961"/>
                  </a:lnTo>
                  <a:lnTo>
                    <a:pt x="6393656" y="44837"/>
                  </a:lnTo>
                  <a:lnTo>
                    <a:pt x="6393656" y="1461804"/>
                  </a:lnTo>
                  <a:lnTo>
                    <a:pt x="6390132" y="1479257"/>
                  </a:lnTo>
                  <a:lnTo>
                    <a:pt x="6380523" y="1493509"/>
                  </a:lnTo>
                  <a:lnTo>
                    <a:pt x="6366271" y="1503118"/>
                  </a:lnTo>
                  <a:lnTo>
                    <a:pt x="6348818" y="1506642"/>
                  </a:lnTo>
                  <a:close/>
                </a:path>
              </a:pathLst>
            </a:custGeom>
            <a:solidFill>
              <a:srgbClr val="DBE1F0"/>
            </a:solidFill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190625" y="1577076"/>
              <a:ext cx="6393815" cy="1506855"/>
            </a:xfrm>
            <a:custGeom>
              <a:avLst/>
              <a:gdLst/>
              <a:ahLst/>
              <a:cxnLst/>
              <a:rect l="l" t="t" r="r" b="b"/>
              <a:pathLst>
                <a:path w="6393815" h="1506855">
                  <a:moveTo>
                    <a:pt x="0" y="44837"/>
                  </a:moveTo>
                  <a:lnTo>
                    <a:pt x="3523" y="27384"/>
                  </a:lnTo>
                  <a:lnTo>
                    <a:pt x="13132" y="13132"/>
                  </a:lnTo>
                  <a:lnTo>
                    <a:pt x="27384" y="3523"/>
                  </a:lnTo>
                  <a:lnTo>
                    <a:pt x="44837" y="0"/>
                  </a:lnTo>
                  <a:lnTo>
                    <a:pt x="6348818" y="0"/>
                  </a:lnTo>
                  <a:lnTo>
                    <a:pt x="6386122" y="19961"/>
                  </a:lnTo>
                  <a:lnTo>
                    <a:pt x="6393656" y="44837"/>
                  </a:lnTo>
                  <a:lnTo>
                    <a:pt x="6393656" y="1461804"/>
                  </a:lnTo>
                  <a:lnTo>
                    <a:pt x="6390132" y="1479257"/>
                  </a:lnTo>
                  <a:lnTo>
                    <a:pt x="6380523" y="1493509"/>
                  </a:lnTo>
                  <a:lnTo>
                    <a:pt x="6366271" y="1503118"/>
                  </a:lnTo>
                  <a:lnTo>
                    <a:pt x="6348818" y="1506642"/>
                  </a:lnTo>
                  <a:lnTo>
                    <a:pt x="44837" y="1506642"/>
                  </a:lnTo>
                  <a:lnTo>
                    <a:pt x="27384" y="1503118"/>
                  </a:lnTo>
                  <a:lnTo>
                    <a:pt x="13132" y="1493509"/>
                  </a:lnTo>
                  <a:lnTo>
                    <a:pt x="3523" y="1479257"/>
                  </a:lnTo>
                  <a:lnTo>
                    <a:pt x="0" y="1461804"/>
                  </a:lnTo>
                  <a:lnTo>
                    <a:pt x="0" y="44837"/>
                  </a:lnTo>
                  <a:close/>
                </a:path>
              </a:pathLst>
            </a:custGeom>
            <a:ln w="9524">
              <a:solidFill>
                <a:srgbClr val="C1C8D6"/>
              </a:solidFill>
            </a:ln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526604" y="1657741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4">
                  <a:moveTo>
                    <a:pt x="356680" y="227781"/>
                  </a:moveTo>
                  <a:lnTo>
                    <a:pt x="113890" y="227781"/>
                  </a:lnTo>
                  <a:lnTo>
                    <a:pt x="69559" y="218831"/>
                  </a:lnTo>
                  <a:lnTo>
                    <a:pt x="33357" y="194423"/>
                  </a:lnTo>
                  <a:lnTo>
                    <a:pt x="8950" y="158221"/>
                  </a:lnTo>
                  <a:lnTo>
                    <a:pt x="0" y="113890"/>
                  </a:lnTo>
                  <a:lnTo>
                    <a:pt x="8950" y="69559"/>
                  </a:lnTo>
                  <a:lnTo>
                    <a:pt x="33357" y="33357"/>
                  </a:lnTo>
                  <a:lnTo>
                    <a:pt x="69559" y="8950"/>
                  </a:lnTo>
                  <a:lnTo>
                    <a:pt x="113890" y="0"/>
                  </a:lnTo>
                  <a:lnTo>
                    <a:pt x="356680" y="0"/>
                  </a:lnTo>
                  <a:lnTo>
                    <a:pt x="400264" y="8669"/>
                  </a:lnTo>
                  <a:lnTo>
                    <a:pt x="437213" y="33357"/>
                  </a:lnTo>
                  <a:lnTo>
                    <a:pt x="461901" y="70306"/>
                  </a:lnTo>
                  <a:lnTo>
                    <a:pt x="470571" y="113890"/>
                  </a:lnTo>
                  <a:lnTo>
                    <a:pt x="461621" y="158221"/>
                  </a:lnTo>
                  <a:lnTo>
                    <a:pt x="437213" y="194423"/>
                  </a:lnTo>
                  <a:lnTo>
                    <a:pt x="401011" y="218831"/>
                  </a:lnTo>
                  <a:lnTo>
                    <a:pt x="356680" y="227781"/>
                  </a:lnTo>
                  <a:close/>
                </a:path>
              </a:pathLst>
            </a:custGeom>
            <a:solidFill>
              <a:srgbClr val="2F4471"/>
            </a:solidFill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4820" y="1665599"/>
              <a:ext cx="211687" cy="21168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526604" y="1893565"/>
            <a:ext cx="5926404" cy="998991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45720" marR="1912620">
              <a:spcBef>
                <a:spcPts val="350"/>
              </a:spcBef>
            </a:pP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Cosa</a:t>
            </a:r>
            <a:r>
              <a:rPr lang="it-IT" sz="16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prevede</a:t>
            </a:r>
            <a:r>
              <a:rPr lang="it-IT" sz="16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lang="it-IT" sz="16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Legge</a:t>
            </a:r>
            <a:r>
              <a:rPr lang="it-IT" sz="16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6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Bilancio</a:t>
            </a:r>
            <a:r>
              <a:rPr lang="it-IT" sz="16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per</a:t>
            </a:r>
            <a:r>
              <a:rPr lang="it-IT" sz="16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gli</a:t>
            </a:r>
            <a:r>
              <a:rPr lang="it-IT" sz="16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appalti</a:t>
            </a:r>
            <a:r>
              <a:rPr lang="it-IT" sz="16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lang="it-IT" sz="16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AQ</a:t>
            </a:r>
            <a:r>
              <a:rPr lang="it-IT" sz="16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6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Anas,</a:t>
            </a:r>
            <a:r>
              <a:rPr lang="it-IT" sz="16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RFI</a:t>
            </a:r>
            <a:r>
              <a:rPr lang="it-IT" sz="16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spc="-50" noProof="0" dirty="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settori speciali?</a:t>
            </a:r>
          </a:p>
          <a:p>
            <a:pPr marL="45720" marR="1912620">
              <a:lnSpc>
                <a:spcPts val="1060"/>
              </a:lnSpc>
              <a:spcBef>
                <a:spcPts val="350"/>
              </a:spcBef>
            </a:pPr>
            <a:endParaRPr lang="it-IT" sz="1100" noProof="0" dirty="0">
              <a:latin typeface="Calibri"/>
              <a:cs typeface="Calibri"/>
            </a:endParaRPr>
          </a:p>
          <a:p>
            <a:pPr marL="12700">
              <a:lnSpc>
                <a:spcPts val="885"/>
              </a:lnSpc>
            </a:pP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lang="it-IT" sz="1000" b="1" spc="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disciplina</a:t>
            </a:r>
            <a:r>
              <a:rPr lang="it-IT" sz="1000" b="1" spc="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1000" b="1" spc="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comma</a:t>
            </a:r>
            <a:r>
              <a:rPr lang="it-IT" sz="1000" b="1" spc="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490</a:t>
            </a:r>
            <a:r>
              <a:rPr lang="it-IT" sz="1000" b="1" spc="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si</a:t>
            </a:r>
            <a:r>
              <a:rPr lang="it-IT" sz="1000" b="1" spc="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applica</a:t>
            </a:r>
            <a:r>
              <a:rPr lang="it-IT" sz="1000" b="1" spc="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anche</a:t>
            </a:r>
            <a:r>
              <a:rPr lang="it-IT" sz="1000" b="1" spc="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agli</a:t>
            </a:r>
            <a:r>
              <a:rPr lang="it-IT" sz="1000" b="1" spc="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appalti</a:t>
            </a:r>
            <a:r>
              <a:rPr lang="it-IT" sz="1000" b="1" spc="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pubblici</a:t>
            </a:r>
            <a:r>
              <a:rPr lang="it-IT" sz="1000" b="1" spc="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lang="it-IT" sz="1000" b="1" spc="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agli</a:t>
            </a:r>
            <a:r>
              <a:rPr lang="it-IT" sz="1000" b="1" spc="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accordi-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quadro</a:t>
            </a:r>
            <a:r>
              <a:rPr lang="it-IT" sz="1000" b="1" spc="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aggiudicati</a:t>
            </a:r>
            <a:r>
              <a:rPr lang="it-IT" sz="1000" b="1" spc="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da</a:t>
            </a:r>
            <a:r>
              <a:rPr lang="it-IT" sz="1000" b="1" spc="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ANAS,</a:t>
            </a:r>
            <a:endParaRPr lang="it-IT" sz="1000" noProof="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RFI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altri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soggetti operanti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nei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settori speciali,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alle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medesime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condizioni previste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per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gli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appalti ordinari.</a:t>
            </a:r>
            <a:endParaRPr lang="it-IT" sz="1000" noProof="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53008" y="4657674"/>
            <a:ext cx="1136323" cy="30665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>
              <a:lnSpc>
                <a:spcPts val="860"/>
              </a:lnSpc>
            </a:pPr>
            <a:r>
              <a:rPr lang="it-IT" spc="-20" noProof="0" dirty="0"/>
              <a:t>Avv.</a:t>
            </a:r>
            <a:r>
              <a:rPr lang="it-IT" spc="5" noProof="0" dirty="0"/>
              <a:t> </a:t>
            </a:r>
            <a:r>
              <a:rPr lang="it-IT" spc="-10" noProof="0" dirty="0"/>
              <a:t>Francesca</a:t>
            </a:r>
            <a:r>
              <a:rPr lang="it-IT" spc="5" noProof="0" dirty="0"/>
              <a:t> </a:t>
            </a:r>
            <a:r>
              <a:rPr lang="it-IT" spc="-10" noProof="0" dirty="0"/>
              <a:t>Ottavi</a:t>
            </a:r>
            <a:r>
              <a:rPr lang="it-IT" spc="5" noProof="0" dirty="0"/>
              <a:t> </a:t>
            </a:r>
            <a:r>
              <a:rPr lang="it-IT" noProof="0" dirty="0"/>
              <a:t>–</a:t>
            </a:r>
            <a:r>
              <a:rPr lang="it-IT" spc="5" noProof="0" dirty="0"/>
              <a:t> </a:t>
            </a:r>
            <a:r>
              <a:rPr lang="it-IT" spc="-10" noProof="0" dirty="0"/>
              <a:t>Direzione</a:t>
            </a:r>
            <a:r>
              <a:rPr lang="it-IT" spc="10" noProof="0" dirty="0"/>
              <a:t> </a:t>
            </a:r>
            <a:r>
              <a:rPr lang="it-IT" spc="-10" noProof="0" dirty="0"/>
              <a:t>Legislazione</a:t>
            </a:r>
            <a:r>
              <a:rPr lang="it-IT" spc="5" noProof="0" dirty="0"/>
              <a:t> </a:t>
            </a:r>
            <a:r>
              <a:rPr lang="it-IT" noProof="0" dirty="0"/>
              <a:t>Opere</a:t>
            </a:r>
            <a:r>
              <a:rPr lang="it-IT" spc="5" noProof="0" dirty="0"/>
              <a:t> </a:t>
            </a:r>
            <a:r>
              <a:rPr lang="it-IT" spc="-10" noProof="0" dirty="0"/>
              <a:t>Pubbliche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602229" y="4782528"/>
            <a:ext cx="248514" cy="207438"/>
          </a:xfrm>
          <a:prstGeom prst="rect">
            <a:avLst/>
          </a:prstGeom>
        </p:spPr>
        <p:txBody>
          <a:bodyPr vert="horz" wrap="square" lIns="0" tIns="65732" rIns="0" bIns="0" rtlCol="0">
            <a:spAutoFit/>
          </a:bodyPr>
          <a:lstStyle/>
          <a:p>
            <a:pPr marL="68580">
              <a:lnSpc>
                <a:spcPts val="1050"/>
              </a:lnSpc>
            </a:pPr>
            <a:r>
              <a:rPr lang="it-IT" spc="-25" noProof="0" dirty="0"/>
              <a:t>26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7166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100"/>
              </a:spcBef>
            </a:pPr>
            <a:r>
              <a:rPr lang="it-IT" sz="1300" spc="-20" noProof="0" dirty="0"/>
              <a:t>F.A.Q.</a:t>
            </a:r>
            <a:r>
              <a:rPr lang="it-IT" sz="1300" spc="-10" noProof="0" dirty="0"/>
              <a:t> </a:t>
            </a:r>
            <a:r>
              <a:rPr lang="it-IT" sz="1300" noProof="0" dirty="0"/>
              <a:t>—</a:t>
            </a:r>
            <a:r>
              <a:rPr lang="it-IT" sz="1300" spc="-5" noProof="0" dirty="0"/>
              <a:t> </a:t>
            </a:r>
            <a:r>
              <a:rPr lang="it-IT" sz="1300" spc="-10" noProof="0" dirty="0"/>
              <a:t>Questioni</a:t>
            </a:r>
            <a:r>
              <a:rPr lang="it-IT" sz="1300" spc="-5" noProof="0" dirty="0"/>
              <a:t> </a:t>
            </a:r>
            <a:r>
              <a:rPr lang="it-IT" sz="1300" spc="-10" noProof="0" dirty="0"/>
              <a:t>Specifiche</a:t>
            </a:r>
            <a:endParaRPr lang="it-IT" sz="1300" noProof="0" dirty="0"/>
          </a:p>
        </p:txBody>
      </p:sp>
      <p:grpSp>
        <p:nvGrpSpPr>
          <p:cNvPr id="3" name="object 3"/>
          <p:cNvGrpSpPr/>
          <p:nvPr/>
        </p:nvGrpSpPr>
        <p:grpSpPr>
          <a:xfrm>
            <a:off x="538968" y="921654"/>
            <a:ext cx="7105496" cy="2381253"/>
            <a:chOff x="1567049" y="1255808"/>
            <a:chExt cx="6078220" cy="2047875"/>
          </a:xfrm>
        </p:grpSpPr>
        <p:sp>
          <p:nvSpPr>
            <p:cNvPr id="4" name="object 4"/>
            <p:cNvSpPr/>
            <p:nvPr/>
          </p:nvSpPr>
          <p:spPr>
            <a:xfrm>
              <a:off x="1567049" y="1255808"/>
              <a:ext cx="6078220" cy="2047875"/>
            </a:xfrm>
            <a:custGeom>
              <a:avLst/>
              <a:gdLst/>
              <a:ahLst/>
              <a:cxnLst/>
              <a:rect l="l" t="t" r="r" b="b"/>
              <a:pathLst>
                <a:path w="6078220" h="2047875">
                  <a:moveTo>
                    <a:pt x="6022310" y="2047318"/>
                  </a:moveTo>
                  <a:lnTo>
                    <a:pt x="55830" y="2047318"/>
                  </a:lnTo>
                  <a:lnTo>
                    <a:pt x="34098" y="2042930"/>
                  </a:lnTo>
                  <a:lnTo>
                    <a:pt x="16352" y="2030965"/>
                  </a:lnTo>
                  <a:lnTo>
                    <a:pt x="4387" y="2013219"/>
                  </a:lnTo>
                  <a:lnTo>
                    <a:pt x="0" y="1991487"/>
                  </a:lnTo>
                  <a:lnTo>
                    <a:pt x="0" y="55830"/>
                  </a:lnTo>
                  <a:lnTo>
                    <a:pt x="4387" y="34098"/>
                  </a:lnTo>
                  <a:lnTo>
                    <a:pt x="16352" y="16352"/>
                  </a:lnTo>
                  <a:lnTo>
                    <a:pt x="34098" y="4387"/>
                  </a:lnTo>
                  <a:lnTo>
                    <a:pt x="55830" y="0"/>
                  </a:lnTo>
                  <a:lnTo>
                    <a:pt x="6022310" y="0"/>
                  </a:lnTo>
                  <a:lnTo>
                    <a:pt x="6061788" y="16352"/>
                  </a:lnTo>
                  <a:lnTo>
                    <a:pt x="6078140" y="55830"/>
                  </a:lnTo>
                  <a:lnTo>
                    <a:pt x="6078140" y="1991487"/>
                  </a:lnTo>
                  <a:lnTo>
                    <a:pt x="6073753" y="2013219"/>
                  </a:lnTo>
                  <a:lnTo>
                    <a:pt x="6061788" y="2030965"/>
                  </a:lnTo>
                  <a:lnTo>
                    <a:pt x="6044041" y="2042930"/>
                  </a:lnTo>
                  <a:lnTo>
                    <a:pt x="6022310" y="2047318"/>
                  </a:lnTo>
                  <a:close/>
                </a:path>
              </a:pathLst>
            </a:custGeom>
            <a:solidFill>
              <a:srgbClr val="DBE1F0"/>
            </a:solidFill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567049" y="1255808"/>
              <a:ext cx="6078220" cy="2047875"/>
            </a:xfrm>
            <a:custGeom>
              <a:avLst/>
              <a:gdLst/>
              <a:ahLst/>
              <a:cxnLst/>
              <a:rect l="l" t="t" r="r" b="b"/>
              <a:pathLst>
                <a:path w="6078220" h="2047875">
                  <a:moveTo>
                    <a:pt x="0" y="55830"/>
                  </a:moveTo>
                  <a:lnTo>
                    <a:pt x="4387" y="34098"/>
                  </a:lnTo>
                  <a:lnTo>
                    <a:pt x="16352" y="16352"/>
                  </a:lnTo>
                  <a:lnTo>
                    <a:pt x="34098" y="4387"/>
                  </a:lnTo>
                  <a:lnTo>
                    <a:pt x="55830" y="0"/>
                  </a:lnTo>
                  <a:lnTo>
                    <a:pt x="6022310" y="0"/>
                  </a:lnTo>
                  <a:lnTo>
                    <a:pt x="6061788" y="16352"/>
                  </a:lnTo>
                  <a:lnTo>
                    <a:pt x="6078140" y="55830"/>
                  </a:lnTo>
                  <a:lnTo>
                    <a:pt x="6078140" y="1991487"/>
                  </a:lnTo>
                  <a:lnTo>
                    <a:pt x="6073753" y="2013219"/>
                  </a:lnTo>
                  <a:lnTo>
                    <a:pt x="6061788" y="2030965"/>
                  </a:lnTo>
                  <a:lnTo>
                    <a:pt x="6044041" y="2042930"/>
                  </a:lnTo>
                  <a:lnTo>
                    <a:pt x="6022310" y="2047318"/>
                  </a:lnTo>
                  <a:lnTo>
                    <a:pt x="55830" y="2047318"/>
                  </a:lnTo>
                  <a:lnTo>
                    <a:pt x="34098" y="2042930"/>
                  </a:lnTo>
                  <a:lnTo>
                    <a:pt x="16352" y="2030965"/>
                  </a:lnTo>
                  <a:lnTo>
                    <a:pt x="4387" y="2013219"/>
                  </a:lnTo>
                  <a:lnTo>
                    <a:pt x="0" y="1991487"/>
                  </a:lnTo>
                  <a:lnTo>
                    <a:pt x="0" y="55830"/>
                  </a:lnTo>
                  <a:close/>
                </a:path>
              </a:pathLst>
            </a:custGeom>
            <a:ln w="9524">
              <a:solidFill>
                <a:srgbClr val="C1C8D6"/>
              </a:solidFill>
            </a:ln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650645" y="1304160"/>
              <a:ext cx="466090" cy="272415"/>
            </a:xfrm>
            <a:custGeom>
              <a:avLst/>
              <a:gdLst/>
              <a:ahLst/>
              <a:cxnLst/>
              <a:rect l="l" t="t" r="r" b="b"/>
              <a:pathLst>
                <a:path w="466089" h="272415">
                  <a:moveTo>
                    <a:pt x="329999" y="271937"/>
                  </a:moveTo>
                  <a:lnTo>
                    <a:pt x="135968" y="271937"/>
                  </a:lnTo>
                  <a:lnTo>
                    <a:pt x="92992" y="265005"/>
                  </a:lnTo>
                  <a:lnTo>
                    <a:pt x="55667" y="245703"/>
                  </a:lnTo>
                  <a:lnTo>
                    <a:pt x="26234" y="216270"/>
                  </a:lnTo>
                  <a:lnTo>
                    <a:pt x="6931" y="178945"/>
                  </a:lnTo>
                  <a:lnTo>
                    <a:pt x="0" y="135968"/>
                  </a:lnTo>
                  <a:lnTo>
                    <a:pt x="6931" y="92992"/>
                  </a:lnTo>
                  <a:lnTo>
                    <a:pt x="26234" y="55667"/>
                  </a:lnTo>
                  <a:lnTo>
                    <a:pt x="55667" y="26234"/>
                  </a:lnTo>
                  <a:lnTo>
                    <a:pt x="92992" y="6931"/>
                  </a:lnTo>
                  <a:lnTo>
                    <a:pt x="135968" y="0"/>
                  </a:lnTo>
                  <a:lnTo>
                    <a:pt x="329999" y="0"/>
                  </a:lnTo>
                  <a:lnTo>
                    <a:pt x="382032" y="10349"/>
                  </a:lnTo>
                  <a:lnTo>
                    <a:pt x="426144" y="39824"/>
                  </a:lnTo>
                  <a:lnTo>
                    <a:pt x="455618" y="83935"/>
                  </a:lnTo>
                  <a:lnTo>
                    <a:pt x="465968" y="135968"/>
                  </a:lnTo>
                  <a:lnTo>
                    <a:pt x="459036" y="178945"/>
                  </a:lnTo>
                  <a:lnTo>
                    <a:pt x="439734" y="216270"/>
                  </a:lnTo>
                  <a:lnTo>
                    <a:pt x="410301" y="245703"/>
                  </a:lnTo>
                  <a:lnTo>
                    <a:pt x="372976" y="265005"/>
                  </a:lnTo>
                  <a:lnTo>
                    <a:pt x="329999" y="271937"/>
                  </a:lnTo>
                  <a:close/>
                </a:path>
              </a:pathLst>
            </a:custGeom>
            <a:solidFill>
              <a:srgbClr val="2F4471"/>
            </a:solidFill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2058" y="1333884"/>
              <a:ext cx="211967" cy="21196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81557" y="1428750"/>
            <a:ext cx="6198694" cy="19466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lang="it-IT" sz="16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quale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giudice spetta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competenza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in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caso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controversia</a:t>
            </a:r>
            <a:endParaRPr lang="it-IT" sz="1600" noProof="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riguardante</a:t>
            </a:r>
            <a:r>
              <a:rPr lang="it-IT" sz="16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il</a:t>
            </a:r>
            <a:r>
              <a:rPr lang="it-IT" sz="16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pagamento</a:t>
            </a:r>
            <a:r>
              <a:rPr lang="it-IT" sz="16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dell’aggiornamento</a:t>
            </a:r>
            <a:r>
              <a:rPr lang="it-IT" sz="16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prezzi</a:t>
            </a:r>
            <a:r>
              <a:rPr lang="it-IT" sz="16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previsto</a:t>
            </a:r>
            <a:r>
              <a:rPr lang="it-IT" sz="16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dalla</a:t>
            </a:r>
            <a:r>
              <a:rPr lang="it-IT" sz="16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Legge</a:t>
            </a:r>
            <a:r>
              <a:rPr lang="it-IT" sz="16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6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Bilancio?</a:t>
            </a:r>
            <a:endParaRPr lang="it-IT" sz="16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lang="it-IT" sz="1100" noProof="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In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linea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principio,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spetta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al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giudice ordinario,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non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al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giudice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amministrativo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in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via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esclusiva.</a:t>
            </a:r>
          </a:p>
          <a:p>
            <a:pPr marL="12700" algn="just">
              <a:lnSpc>
                <a:spcPct val="100000"/>
              </a:lnSpc>
            </a:pPr>
            <a:endParaRPr lang="it-IT" sz="1100" noProof="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Il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meccanismo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è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privo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ogni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margine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discrezionalità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della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20" noProof="0" dirty="0">
                <a:solidFill>
                  <a:srgbClr val="1F497D"/>
                </a:solidFill>
                <a:latin typeface="Calibri"/>
                <a:cs typeface="Calibri"/>
              </a:rPr>
              <a:t>P.A.: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l'adeguamento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è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obbligatorio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ancorato</a:t>
            </a:r>
            <a:r>
              <a:rPr lang="it-IT" sz="1100" b="1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50" noProof="0" dirty="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 parametri</a:t>
            </a:r>
            <a:r>
              <a:rPr lang="it-IT" sz="11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fissi</a:t>
            </a:r>
            <a:r>
              <a:rPr lang="it-IT" sz="11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(prezziari</a:t>
            </a:r>
            <a:r>
              <a:rPr lang="it-IT" sz="11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regionali).</a:t>
            </a:r>
            <a:r>
              <a:rPr lang="it-IT" sz="11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L'agire</a:t>
            </a:r>
            <a:r>
              <a:rPr lang="it-IT" sz="11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pubblico</a:t>
            </a:r>
            <a:r>
              <a:rPr lang="it-IT" sz="1100" b="1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è</a:t>
            </a:r>
            <a:r>
              <a:rPr lang="it-IT" sz="11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qualificabile come</a:t>
            </a:r>
            <a:r>
              <a:rPr lang="it-IT" sz="11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attività</a:t>
            </a:r>
            <a:r>
              <a:rPr lang="it-IT" sz="11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puramente</a:t>
            </a:r>
            <a:r>
              <a:rPr lang="it-IT" sz="1100" b="1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privatistica</a:t>
            </a:r>
            <a:r>
              <a:rPr lang="it-IT" sz="11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lang="it-IT" sz="11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25" noProof="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pretesa</a:t>
            </a:r>
            <a:r>
              <a:rPr lang="it-IT" sz="11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economica</a:t>
            </a:r>
            <a:r>
              <a:rPr lang="it-IT" sz="11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come</a:t>
            </a:r>
            <a:r>
              <a:rPr lang="it-IT" sz="11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diritto</a:t>
            </a:r>
            <a:r>
              <a:rPr lang="it-IT" sz="11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soggettivo</a:t>
            </a:r>
            <a:r>
              <a:rPr lang="it-IT" sz="11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(cfr.</a:t>
            </a:r>
            <a:r>
              <a:rPr lang="it-IT" sz="11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Cons.</a:t>
            </a:r>
            <a:r>
              <a:rPr lang="it-IT" sz="11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St.,</a:t>
            </a:r>
            <a:r>
              <a:rPr lang="it-IT" sz="11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 err="1">
                <a:solidFill>
                  <a:srgbClr val="1F497D"/>
                </a:solidFill>
                <a:latin typeface="Calibri"/>
                <a:cs typeface="Calibri"/>
              </a:rPr>
              <a:t>sent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.</a:t>
            </a:r>
            <a:r>
              <a:rPr lang="it-IT" sz="11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9568</a:t>
            </a:r>
            <a:r>
              <a:rPr lang="it-IT" sz="11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11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4.12.25).</a:t>
            </a:r>
          </a:p>
          <a:p>
            <a:pPr marL="12700" marR="5080" algn="just">
              <a:lnSpc>
                <a:spcPct val="100000"/>
              </a:lnSpc>
            </a:pPr>
            <a:endParaRPr lang="it-IT" sz="1000" noProof="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53008" y="4657674"/>
            <a:ext cx="1136323" cy="30665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>
              <a:lnSpc>
                <a:spcPts val="860"/>
              </a:lnSpc>
            </a:pPr>
            <a:r>
              <a:rPr lang="it-IT" spc="-20" noProof="0" dirty="0"/>
              <a:t>Avv.</a:t>
            </a:r>
            <a:r>
              <a:rPr lang="it-IT" spc="5" noProof="0" dirty="0"/>
              <a:t> </a:t>
            </a:r>
            <a:r>
              <a:rPr lang="it-IT" spc="-10" noProof="0" dirty="0"/>
              <a:t>Francesca</a:t>
            </a:r>
            <a:r>
              <a:rPr lang="it-IT" spc="5" noProof="0" dirty="0"/>
              <a:t> </a:t>
            </a:r>
            <a:r>
              <a:rPr lang="it-IT" spc="-10" noProof="0" dirty="0"/>
              <a:t>Ottavi</a:t>
            </a:r>
            <a:r>
              <a:rPr lang="it-IT" spc="5" noProof="0" dirty="0"/>
              <a:t> </a:t>
            </a:r>
            <a:r>
              <a:rPr lang="it-IT" noProof="0" dirty="0"/>
              <a:t>–</a:t>
            </a:r>
            <a:r>
              <a:rPr lang="it-IT" spc="5" noProof="0" dirty="0"/>
              <a:t> </a:t>
            </a:r>
            <a:r>
              <a:rPr lang="it-IT" spc="-10" noProof="0" dirty="0"/>
              <a:t>Direzione</a:t>
            </a:r>
            <a:r>
              <a:rPr lang="it-IT" spc="10" noProof="0" dirty="0"/>
              <a:t> </a:t>
            </a:r>
            <a:r>
              <a:rPr lang="it-IT" spc="-10" noProof="0" dirty="0"/>
              <a:t>Legislazione</a:t>
            </a:r>
            <a:r>
              <a:rPr lang="it-IT" spc="5" noProof="0" dirty="0"/>
              <a:t> </a:t>
            </a:r>
            <a:r>
              <a:rPr lang="it-IT" noProof="0" dirty="0"/>
              <a:t>Opere</a:t>
            </a:r>
            <a:r>
              <a:rPr lang="it-IT" spc="5" noProof="0" dirty="0"/>
              <a:t> </a:t>
            </a:r>
            <a:r>
              <a:rPr lang="it-IT" spc="-10" noProof="0" dirty="0"/>
              <a:t>Pubbliche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602229" y="4782528"/>
            <a:ext cx="248514" cy="207438"/>
          </a:xfrm>
          <a:prstGeom prst="rect">
            <a:avLst/>
          </a:prstGeom>
        </p:spPr>
        <p:txBody>
          <a:bodyPr vert="horz" wrap="square" lIns="0" tIns="65732" rIns="0" bIns="0" rtlCol="0">
            <a:spAutoFit/>
          </a:bodyPr>
          <a:lstStyle/>
          <a:p>
            <a:pPr marL="68580">
              <a:lnSpc>
                <a:spcPts val="1050"/>
              </a:lnSpc>
            </a:pPr>
            <a:r>
              <a:rPr lang="it-IT" spc="-25" noProof="0" dirty="0"/>
              <a:t>27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300" spc="-20" noProof="0" dirty="0"/>
              <a:t>F.A.Q.</a:t>
            </a:r>
            <a:r>
              <a:rPr lang="it-IT" sz="1300" spc="-10" noProof="0" dirty="0"/>
              <a:t> </a:t>
            </a:r>
            <a:r>
              <a:rPr lang="it-IT" sz="1300" noProof="0" dirty="0"/>
              <a:t>—</a:t>
            </a:r>
            <a:r>
              <a:rPr lang="it-IT" sz="1300" spc="-5" noProof="0" dirty="0"/>
              <a:t> </a:t>
            </a:r>
            <a:r>
              <a:rPr lang="it-IT" sz="1300" spc="-10" noProof="0" dirty="0"/>
              <a:t>Questioni</a:t>
            </a:r>
            <a:r>
              <a:rPr lang="it-IT" sz="1300" spc="-5" noProof="0" dirty="0"/>
              <a:t> </a:t>
            </a:r>
            <a:r>
              <a:rPr lang="it-IT" sz="1300" spc="-10" noProof="0" dirty="0"/>
              <a:t>Specifiche</a:t>
            </a:r>
            <a:endParaRPr lang="it-IT" sz="1300" noProof="0" dirty="0"/>
          </a:p>
        </p:txBody>
      </p:sp>
      <p:grpSp>
        <p:nvGrpSpPr>
          <p:cNvPr id="3" name="object 3"/>
          <p:cNvGrpSpPr/>
          <p:nvPr/>
        </p:nvGrpSpPr>
        <p:grpSpPr>
          <a:xfrm>
            <a:off x="685800" y="836726"/>
            <a:ext cx="7391400" cy="3030424"/>
            <a:chOff x="1543049" y="1322783"/>
            <a:chExt cx="6421120" cy="21494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2826" y="3378868"/>
              <a:ext cx="98465" cy="735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47811" y="1327546"/>
              <a:ext cx="6411595" cy="2139950"/>
            </a:xfrm>
            <a:custGeom>
              <a:avLst/>
              <a:gdLst/>
              <a:ahLst/>
              <a:cxnLst/>
              <a:rect l="l" t="t" r="r" b="b"/>
              <a:pathLst>
                <a:path w="6411595" h="2139950">
                  <a:moveTo>
                    <a:pt x="6353176" y="2139330"/>
                  </a:moveTo>
                  <a:lnTo>
                    <a:pt x="58339" y="2139330"/>
                  </a:lnTo>
                  <a:lnTo>
                    <a:pt x="35631" y="2134746"/>
                  </a:lnTo>
                  <a:lnTo>
                    <a:pt x="17087" y="2122243"/>
                  </a:lnTo>
                  <a:lnTo>
                    <a:pt x="4584" y="2103699"/>
                  </a:lnTo>
                  <a:lnTo>
                    <a:pt x="0" y="2080991"/>
                  </a:lnTo>
                  <a:lnTo>
                    <a:pt x="0" y="58339"/>
                  </a:lnTo>
                  <a:lnTo>
                    <a:pt x="4584" y="35631"/>
                  </a:lnTo>
                  <a:lnTo>
                    <a:pt x="17087" y="17087"/>
                  </a:lnTo>
                  <a:lnTo>
                    <a:pt x="35631" y="4584"/>
                  </a:lnTo>
                  <a:lnTo>
                    <a:pt x="58339" y="0"/>
                  </a:lnTo>
                  <a:lnTo>
                    <a:pt x="6353176" y="0"/>
                  </a:lnTo>
                  <a:lnTo>
                    <a:pt x="6394428" y="17087"/>
                  </a:lnTo>
                  <a:lnTo>
                    <a:pt x="6411515" y="58339"/>
                  </a:lnTo>
                  <a:lnTo>
                    <a:pt x="6411515" y="2080991"/>
                  </a:lnTo>
                  <a:lnTo>
                    <a:pt x="6406930" y="2103699"/>
                  </a:lnTo>
                  <a:lnTo>
                    <a:pt x="6394428" y="2122243"/>
                  </a:lnTo>
                  <a:lnTo>
                    <a:pt x="6375884" y="2134746"/>
                  </a:lnTo>
                  <a:lnTo>
                    <a:pt x="6353176" y="2139330"/>
                  </a:lnTo>
                  <a:close/>
                </a:path>
              </a:pathLst>
            </a:custGeom>
            <a:solidFill>
              <a:srgbClr val="DBE1F0"/>
            </a:solidFill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547811" y="1327546"/>
              <a:ext cx="6411595" cy="2139950"/>
            </a:xfrm>
            <a:custGeom>
              <a:avLst/>
              <a:gdLst/>
              <a:ahLst/>
              <a:cxnLst/>
              <a:rect l="l" t="t" r="r" b="b"/>
              <a:pathLst>
                <a:path w="6411595" h="2139950">
                  <a:moveTo>
                    <a:pt x="0" y="58339"/>
                  </a:moveTo>
                  <a:lnTo>
                    <a:pt x="4584" y="35631"/>
                  </a:lnTo>
                  <a:lnTo>
                    <a:pt x="17087" y="17087"/>
                  </a:lnTo>
                  <a:lnTo>
                    <a:pt x="35631" y="4584"/>
                  </a:lnTo>
                  <a:lnTo>
                    <a:pt x="58339" y="0"/>
                  </a:lnTo>
                  <a:lnTo>
                    <a:pt x="6353176" y="0"/>
                  </a:lnTo>
                  <a:lnTo>
                    <a:pt x="6394428" y="17087"/>
                  </a:lnTo>
                  <a:lnTo>
                    <a:pt x="6411515" y="58339"/>
                  </a:lnTo>
                  <a:lnTo>
                    <a:pt x="6411515" y="2080991"/>
                  </a:lnTo>
                  <a:lnTo>
                    <a:pt x="6406930" y="2103699"/>
                  </a:lnTo>
                  <a:lnTo>
                    <a:pt x="6394428" y="2122243"/>
                  </a:lnTo>
                  <a:lnTo>
                    <a:pt x="6375884" y="2134746"/>
                  </a:lnTo>
                  <a:lnTo>
                    <a:pt x="6353176" y="2139330"/>
                  </a:lnTo>
                  <a:lnTo>
                    <a:pt x="58339" y="2139330"/>
                  </a:lnTo>
                  <a:lnTo>
                    <a:pt x="35631" y="2134746"/>
                  </a:lnTo>
                  <a:lnTo>
                    <a:pt x="17087" y="2122243"/>
                  </a:lnTo>
                  <a:lnTo>
                    <a:pt x="4584" y="2103699"/>
                  </a:lnTo>
                  <a:lnTo>
                    <a:pt x="0" y="2080991"/>
                  </a:lnTo>
                  <a:lnTo>
                    <a:pt x="0" y="58339"/>
                  </a:lnTo>
                  <a:close/>
                </a:path>
              </a:pathLst>
            </a:custGeom>
            <a:ln w="9524">
              <a:solidFill>
                <a:srgbClr val="C1C8D6"/>
              </a:solidFill>
            </a:ln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632293" y="1470849"/>
              <a:ext cx="466090" cy="282575"/>
            </a:xfrm>
            <a:custGeom>
              <a:avLst/>
              <a:gdLst/>
              <a:ahLst/>
              <a:cxnLst/>
              <a:rect l="l" t="t" r="r" b="b"/>
              <a:pathLst>
                <a:path w="466089" h="282575">
                  <a:moveTo>
                    <a:pt x="324314" y="282371"/>
                  </a:moveTo>
                  <a:lnTo>
                    <a:pt x="141185" y="282371"/>
                  </a:lnTo>
                  <a:lnTo>
                    <a:pt x="96560" y="275173"/>
                  </a:lnTo>
                  <a:lnTo>
                    <a:pt x="57803" y="255130"/>
                  </a:lnTo>
                  <a:lnTo>
                    <a:pt x="27240" y="224567"/>
                  </a:lnTo>
                  <a:lnTo>
                    <a:pt x="7197" y="185811"/>
                  </a:lnTo>
                  <a:lnTo>
                    <a:pt x="0" y="141185"/>
                  </a:lnTo>
                  <a:lnTo>
                    <a:pt x="7197" y="96560"/>
                  </a:lnTo>
                  <a:lnTo>
                    <a:pt x="27240" y="57803"/>
                  </a:lnTo>
                  <a:lnTo>
                    <a:pt x="57803" y="27240"/>
                  </a:lnTo>
                  <a:lnTo>
                    <a:pt x="96560" y="7197"/>
                  </a:lnTo>
                  <a:lnTo>
                    <a:pt x="141185" y="0"/>
                  </a:lnTo>
                  <a:lnTo>
                    <a:pt x="324314" y="0"/>
                  </a:lnTo>
                  <a:lnTo>
                    <a:pt x="378343" y="10747"/>
                  </a:lnTo>
                  <a:lnTo>
                    <a:pt x="424147" y="41352"/>
                  </a:lnTo>
                  <a:lnTo>
                    <a:pt x="454752" y="87156"/>
                  </a:lnTo>
                  <a:lnTo>
                    <a:pt x="465500" y="141185"/>
                  </a:lnTo>
                  <a:lnTo>
                    <a:pt x="458302" y="185811"/>
                  </a:lnTo>
                  <a:lnTo>
                    <a:pt x="438259" y="224567"/>
                  </a:lnTo>
                  <a:lnTo>
                    <a:pt x="407696" y="255130"/>
                  </a:lnTo>
                  <a:lnTo>
                    <a:pt x="368939" y="275173"/>
                  </a:lnTo>
                  <a:lnTo>
                    <a:pt x="324314" y="282371"/>
                  </a:lnTo>
                  <a:close/>
                </a:path>
              </a:pathLst>
            </a:custGeom>
            <a:solidFill>
              <a:srgbClr val="2F4471"/>
            </a:solidFill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9446" y="1503580"/>
              <a:ext cx="213503" cy="21350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57639" y="1392628"/>
            <a:ext cx="6538561" cy="1331522"/>
          </a:xfrm>
          <a:prstGeom prst="rect">
            <a:avLst/>
          </a:prstGeom>
        </p:spPr>
        <p:txBody>
          <a:bodyPr vert="horz" wrap="square" lIns="0" tIns="12700" rIns="0" bIns="0" numCol="2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Sono</a:t>
            </a:r>
            <a:r>
              <a:rPr lang="it-IT" sz="1100" b="1" spc="40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coperti</a:t>
            </a:r>
            <a:r>
              <a:rPr lang="it-IT" sz="1100" b="1" spc="409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dalla</a:t>
            </a:r>
            <a:r>
              <a:rPr lang="it-IT" sz="1100" b="1" spc="409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Legge</a:t>
            </a:r>
            <a:r>
              <a:rPr lang="it-IT" sz="1100" b="1" spc="409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100" b="1" spc="409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Bilancio</a:t>
            </a:r>
            <a:r>
              <a:rPr lang="it-IT" sz="1100" b="1" spc="409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anche</a:t>
            </a:r>
            <a:r>
              <a:rPr lang="it-IT" sz="1100" b="1" spc="409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i       </a:t>
            </a:r>
            <a:r>
              <a:rPr lang="it-IT" sz="1100" b="1" spc="40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25" noProof="0" dirty="0">
                <a:solidFill>
                  <a:srgbClr val="1F497D"/>
                </a:solidFill>
                <a:latin typeface="Calibri"/>
                <a:cs typeface="Calibri"/>
              </a:rPr>
              <a:t>cd</a:t>
            </a:r>
            <a:r>
              <a:rPr lang="it-IT" sz="1100" dirty="0">
                <a:latin typeface="Calibri"/>
                <a:cs typeface="Calibri"/>
              </a:rPr>
              <a:t> 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«Contratti</a:t>
            </a:r>
            <a:r>
              <a:rPr lang="it-IT" sz="11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FOI»?</a:t>
            </a:r>
          </a:p>
          <a:p>
            <a:pPr marL="12700">
              <a:lnSpc>
                <a:spcPts val="1285"/>
              </a:lnSpc>
            </a:pPr>
            <a:endParaRPr lang="it-IT" sz="1100" noProof="0" dirty="0">
              <a:latin typeface="Calibri"/>
              <a:cs typeface="Calibri"/>
            </a:endParaRPr>
          </a:p>
          <a:p>
            <a:pPr marL="12700">
              <a:lnSpc>
                <a:spcPts val="1165"/>
              </a:lnSpc>
            </a:pP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Sì.</a:t>
            </a:r>
            <a:endParaRPr lang="it-IT" sz="1000" noProof="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lang="it-IT" sz="1000" b="1" spc="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differenza</a:t>
            </a:r>
            <a:r>
              <a:rPr lang="it-IT" sz="1000" b="1" spc="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1000" b="1" spc="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DL</a:t>
            </a:r>
            <a:r>
              <a:rPr lang="it-IT" sz="1000" b="1" spc="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"Aiuti"</a:t>
            </a:r>
            <a:r>
              <a:rPr lang="it-IT" sz="10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(art.</a:t>
            </a:r>
            <a:r>
              <a:rPr lang="it-IT" sz="1000" b="1" spc="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26,</a:t>
            </a:r>
            <a:r>
              <a:rPr lang="it-IT" sz="1000" b="1" spc="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comma</a:t>
            </a:r>
            <a:r>
              <a:rPr lang="it-IT" sz="1000" b="1" spc="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6-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ter),</a:t>
            </a:r>
            <a:r>
              <a:rPr lang="it-IT" sz="10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lang="it-IT" sz="1000" b="1" spc="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Legge</a:t>
            </a:r>
            <a:r>
              <a:rPr lang="it-IT" sz="1000" b="1" spc="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000" b="1" spc="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Bilancio</a:t>
            </a:r>
            <a:r>
              <a:rPr lang="it-IT" sz="1000" b="1" spc="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non</a:t>
            </a:r>
            <a:r>
              <a:rPr lang="it-IT" sz="1000" b="1" spc="2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esclude</a:t>
            </a:r>
            <a:r>
              <a:rPr lang="it-IT" sz="1000" b="1" spc="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esplicitamente</a:t>
            </a:r>
            <a:r>
              <a:rPr lang="it-IT" sz="1000" b="1" spc="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it-IT" sz="1000" b="1" spc="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contratti </a:t>
            </a:r>
            <a:r>
              <a:rPr lang="it-IT" sz="1000" b="1" spc="-20" noProof="0" dirty="0">
                <a:solidFill>
                  <a:srgbClr val="FF0000"/>
                </a:solidFill>
                <a:latin typeface="Calibri"/>
                <a:cs typeface="Calibri"/>
              </a:rPr>
              <a:t>FOI.</a:t>
            </a:r>
          </a:p>
          <a:p>
            <a:pPr marL="12700" marR="5080">
              <a:lnSpc>
                <a:spcPct val="100000"/>
              </a:lnSpc>
            </a:pPr>
            <a:endParaRPr lang="it-IT" sz="1000" noProof="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disciplina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è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 applicabile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anche</a:t>
            </a:r>
            <a:r>
              <a:rPr lang="it-IT" sz="1000" b="1" spc="-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lang="it-IT" sz="1000" b="1" spc="-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tali</a:t>
            </a:r>
            <a:r>
              <a:rPr lang="it-IT" sz="1000" b="1" spc="-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contratti.</a:t>
            </a:r>
          </a:p>
          <a:p>
            <a:pPr marL="12700" algn="just">
              <a:lnSpc>
                <a:spcPct val="100000"/>
              </a:lnSpc>
            </a:pPr>
            <a:endParaRPr lang="it-IT" sz="1000" noProof="0" dirty="0"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</a:pP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L'inciso</a:t>
            </a:r>
            <a:r>
              <a:rPr lang="it-IT" sz="1000" b="1" i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1000" b="1" i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comma</a:t>
            </a:r>
            <a:r>
              <a:rPr lang="it-IT" sz="1000" b="1" i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492</a:t>
            </a:r>
            <a:r>
              <a:rPr lang="it-IT" sz="1000" b="1" i="1" spc="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sulla</a:t>
            </a:r>
            <a:r>
              <a:rPr lang="it-IT" sz="1000" b="1" i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normativa</a:t>
            </a:r>
            <a:r>
              <a:rPr lang="it-IT" sz="1000" b="1" i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1000" b="1" i="1" spc="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Fondo</a:t>
            </a:r>
            <a:r>
              <a:rPr lang="it-IT" sz="1000" b="1" i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per</a:t>
            </a:r>
            <a:r>
              <a:rPr lang="it-IT" sz="1000" b="1" i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l'avvio</a:t>
            </a:r>
            <a:r>
              <a:rPr lang="it-IT" sz="1000" b="1" i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000" b="1" i="1" spc="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opere</a:t>
            </a:r>
            <a:r>
              <a:rPr lang="it-IT" sz="1000" b="1" i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spc="-10" noProof="0" dirty="0">
                <a:solidFill>
                  <a:srgbClr val="1F497D"/>
                </a:solidFill>
                <a:latin typeface="Calibri"/>
                <a:cs typeface="Calibri"/>
              </a:rPr>
              <a:t>indifferibili</a:t>
            </a:r>
            <a:r>
              <a:rPr lang="it-IT" sz="1000" b="1" i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va</a:t>
            </a:r>
            <a:r>
              <a:rPr lang="it-IT" sz="1000" b="1" i="1" spc="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spc="-10" noProof="0" dirty="0">
                <a:solidFill>
                  <a:srgbClr val="1F497D"/>
                </a:solidFill>
                <a:latin typeface="Calibri"/>
                <a:cs typeface="Calibri"/>
              </a:rPr>
              <a:t>interpretato</a:t>
            </a:r>
            <a:r>
              <a:rPr lang="it-IT" sz="1000" b="1" i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nel</a:t>
            </a:r>
            <a:r>
              <a:rPr lang="it-IT" sz="1000" b="1" i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spc="-10" noProof="0" dirty="0">
                <a:solidFill>
                  <a:srgbClr val="1F497D"/>
                </a:solidFill>
                <a:latin typeface="Calibri"/>
                <a:cs typeface="Calibri"/>
              </a:rPr>
              <a:t>senso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che,</a:t>
            </a:r>
            <a:r>
              <a:rPr lang="it-IT" sz="1000" b="1" i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per</a:t>
            </a:r>
            <a:r>
              <a:rPr lang="it-IT" sz="1000" b="1" i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lang="it-IT" sz="1000" b="1" i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contratti</a:t>
            </a:r>
            <a:r>
              <a:rPr lang="it-IT" sz="1000" b="1" i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che</a:t>
            </a:r>
            <a:r>
              <a:rPr lang="it-IT" sz="1000" b="1" i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abbiano</a:t>
            </a:r>
            <a:r>
              <a:rPr lang="it-IT" sz="1000" b="1" i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già</a:t>
            </a:r>
            <a:r>
              <a:rPr lang="it-IT" sz="1000" b="1" i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beneficiato</a:t>
            </a:r>
            <a:r>
              <a:rPr lang="it-IT" sz="1000" b="1" i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1000" b="1" i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contributo</a:t>
            </a:r>
            <a:r>
              <a:rPr lang="it-IT" sz="1000" b="1" i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FOI,</a:t>
            </a:r>
            <a:r>
              <a:rPr lang="it-IT" sz="1000" b="1" i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l'aggiornamento</a:t>
            </a:r>
            <a:r>
              <a:rPr lang="it-IT" sz="1000" b="1" i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dal</a:t>
            </a:r>
            <a:r>
              <a:rPr lang="it-IT" sz="1000" b="1" i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2026</a:t>
            </a:r>
            <a:r>
              <a:rPr lang="it-IT" sz="1000" b="1" i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dovrà</a:t>
            </a:r>
            <a:r>
              <a:rPr lang="it-IT" sz="1000" b="1" i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spc="-10" noProof="0" dirty="0">
                <a:solidFill>
                  <a:srgbClr val="1F497D"/>
                </a:solidFill>
                <a:latin typeface="Calibri"/>
                <a:cs typeface="Calibri"/>
              </a:rPr>
              <a:t>tener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conto</a:t>
            </a:r>
            <a:r>
              <a:rPr lang="it-IT" sz="1000" b="1" i="1" spc="-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1000" b="1" i="1" spc="-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valore</a:t>
            </a:r>
            <a:r>
              <a:rPr lang="it-IT" sz="1000" b="1" i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dei</a:t>
            </a:r>
            <a:r>
              <a:rPr lang="it-IT" sz="1000" b="1" i="1" spc="-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prezzi</a:t>
            </a:r>
            <a:r>
              <a:rPr lang="it-IT" sz="1000" b="1" i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così</a:t>
            </a:r>
            <a:r>
              <a:rPr lang="it-IT" sz="1000" b="1" i="1" spc="-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come</a:t>
            </a:r>
            <a:r>
              <a:rPr lang="it-IT" sz="1000" b="1" i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adeguato</a:t>
            </a:r>
            <a:r>
              <a:rPr lang="it-IT" sz="1000" b="1" i="1" spc="-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grazie</a:t>
            </a:r>
            <a:r>
              <a:rPr lang="it-IT" sz="1000" b="1" i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al</a:t>
            </a:r>
            <a:r>
              <a:rPr lang="it-IT" sz="1000" b="1" i="1" spc="-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spc="-10" noProof="0" dirty="0">
                <a:solidFill>
                  <a:srgbClr val="1F497D"/>
                </a:solidFill>
                <a:latin typeface="Calibri"/>
                <a:cs typeface="Calibri"/>
              </a:rPr>
              <a:t>contributo</a:t>
            </a:r>
            <a:r>
              <a:rPr lang="it-IT" sz="1000" b="1" i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spc="-20" noProof="0" dirty="0">
                <a:solidFill>
                  <a:srgbClr val="1F497D"/>
                </a:solidFill>
                <a:latin typeface="Calibri"/>
                <a:cs typeface="Calibri"/>
              </a:rPr>
              <a:t>FOI.</a:t>
            </a:r>
            <a:endParaRPr lang="it-IT" sz="1000" i="1" noProof="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53008" y="4657674"/>
            <a:ext cx="1136323" cy="30665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>
              <a:lnSpc>
                <a:spcPts val="860"/>
              </a:lnSpc>
            </a:pPr>
            <a:r>
              <a:rPr lang="it-IT" spc="-20" noProof="0" dirty="0"/>
              <a:t>Avv.</a:t>
            </a:r>
            <a:r>
              <a:rPr lang="it-IT" spc="5" noProof="0" dirty="0"/>
              <a:t> </a:t>
            </a:r>
            <a:r>
              <a:rPr lang="it-IT" spc="-10" noProof="0" dirty="0"/>
              <a:t>Francesca</a:t>
            </a:r>
            <a:r>
              <a:rPr lang="it-IT" spc="5" noProof="0" dirty="0"/>
              <a:t> </a:t>
            </a:r>
            <a:r>
              <a:rPr lang="it-IT" spc="-10" noProof="0" dirty="0"/>
              <a:t>Ottavi</a:t>
            </a:r>
            <a:r>
              <a:rPr lang="it-IT" spc="5" noProof="0" dirty="0"/>
              <a:t> </a:t>
            </a:r>
            <a:r>
              <a:rPr lang="it-IT" noProof="0" dirty="0"/>
              <a:t>–</a:t>
            </a:r>
            <a:r>
              <a:rPr lang="it-IT" spc="5" noProof="0" dirty="0"/>
              <a:t> </a:t>
            </a:r>
            <a:r>
              <a:rPr lang="it-IT" spc="-10" noProof="0" dirty="0"/>
              <a:t>Direzione</a:t>
            </a:r>
            <a:r>
              <a:rPr lang="it-IT" spc="10" noProof="0" dirty="0"/>
              <a:t> </a:t>
            </a:r>
            <a:r>
              <a:rPr lang="it-IT" spc="-10" noProof="0" dirty="0"/>
              <a:t>Legislazione</a:t>
            </a:r>
            <a:r>
              <a:rPr lang="it-IT" spc="5" noProof="0" dirty="0"/>
              <a:t> </a:t>
            </a:r>
            <a:r>
              <a:rPr lang="it-IT" noProof="0" dirty="0"/>
              <a:t>Opere</a:t>
            </a:r>
            <a:r>
              <a:rPr lang="it-IT" spc="5" noProof="0" dirty="0"/>
              <a:t> </a:t>
            </a:r>
            <a:r>
              <a:rPr lang="it-IT" spc="-10" noProof="0" dirty="0"/>
              <a:t>Pubbliche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602229" y="4782528"/>
            <a:ext cx="248514" cy="207438"/>
          </a:xfrm>
          <a:prstGeom prst="rect">
            <a:avLst/>
          </a:prstGeom>
        </p:spPr>
        <p:txBody>
          <a:bodyPr vert="horz" wrap="square" lIns="0" tIns="65732" rIns="0" bIns="0" rtlCol="0">
            <a:spAutoFit/>
          </a:bodyPr>
          <a:lstStyle/>
          <a:p>
            <a:pPr marL="68580">
              <a:lnSpc>
                <a:spcPts val="1050"/>
              </a:lnSpc>
            </a:pPr>
            <a:r>
              <a:rPr lang="it-IT" spc="-25" noProof="0" dirty="0"/>
              <a:t>28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8245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100"/>
              </a:spcBef>
            </a:pPr>
            <a:r>
              <a:rPr lang="it-IT" noProof="0" dirty="0"/>
              <a:t>Principali</a:t>
            </a:r>
            <a:r>
              <a:rPr lang="it-IT" spc="-50" noProof="0" dirty="0"/>
              <a:t> </a:t>
            </a:r>
            <a:r>
              <a:rPr lang="it-IT" spc="-10" noProof="0" dirty="0"/>
              <a:t>Differenze:</a:t>
            </a:r>
            <a:r>
              <a:rPr lang="it-IT" spc="-45" noProof="0" dirty="0"/>
              <a:t> </a:t>
            </a:r>
            <a:r>
              <a:rPr lang="it-IT" noProof="0" dirty="0"/>
              <a:t>Legge</a:t>
            </a:r>
            <a:r>
              <a:rPr lang="it-IT" spc="-50" noProof="0" dirty="0"/>
              <a:t> </a:t>
            </a:r>
            <a:r>
              <a:rPr lang="it-IT" noProof="0" dirty="0"/>
              <a:t>di</a:t>
            </a:r>
            <a:r>
              <a:rPr lang="it-IT" spc="-45" noProof="0" dirty="0"/>
              <a:t> </a:t>
            </a:r>
            <a:r>
              <a:rPr lang="it-IT" noProof="0" dirty="0"/>
              <a:t>Bilancio</a:t>
            </a:r>
            <a:r>
              <a:rPr lang="it-IT" spc="-50" noProof="0" dirty="0"/>
              <a:t> </a:t>
            </a:r>
            <a:r>
              <a:rPr lang="it-IT" noProof="0" dirty="0"/>
              <a:t>vs.</a:t>
            </a:r>
            <a:r>
              <a:rPr lang="it-IT" spc="-45" noProof="0" dirty="0"/>
              <a:t> </a:t>
            </a:r>
            <a:r>
              <a:rPr lang="it-IT" noProof="0" dirty="0"/>
              <a:t>DL</a:t>
            </a:r>
            <a:r>
              <a:rPr lang="it-IT" spc="-50" noProof="0" dirty="0"/>
              <a:t> </a:t>
            </a:r>
            <a:r>
              <a:rPr lang="it-IT" spc="-10" noProof="0" dirty="0"/>
              <a:t>"Aiuti"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3181" y="1068511"/>
            <a:ext cx="8237855" cy="3575685"/>
            <a:chOff x="453181" y="1068511"/>
            <a:chExt cx="8237855" cy="3575685"/>
          </a:xfrm>
        </p:grpSpPr>
        <p:sp>
          <p:nvSpPr>
            <p:cNvPr id="4" name="object 4"/>
            <p:cNvSpPr/>
            <p:nvPr/>
          </p:nvSpPr>
          <p:spPr>
            <a:xfrm>
              <a:off x="457944" y="1073273"/>
              <a:ext cx="8228330" cy="3566160"/>
            </a:xfrm>
            <a:custGeom>
              <a:avLst/>
              <a:gdLst/>
              <a:ahLst/>
              <a:cxnLst/>
              <a:rect l="l" t="t" r="r" b="b"/>
              <a:pathLst>
                <a:path w="8228330" h="3566160">
                  <a:moveTo>
                    <a:pt x="0" y="48106"/>
                  </a:moveTo>
                  <a:lnTo>
                    <a:pt x="3780" y="29381"/>
                  </a:lnTo>
                  <a:lnTo>
                    <a:pt x="14089" y="14090"/>
                  </a:lnTo>
                  <a:lnTo>
                    <a:pt x="29381" y="3780"/>
                  </a:lnTo>
                  <a:lnTo>
                    <a:pt x="48106" y="0"/>
                  </a:lnTo>
                  <a:lnTo>
                    <a:pt x="8180005" y="0"/>
                  </a:lnTo>
                  <a:lnTo>
                    <a:pt x="8220029" y="21416"/>
                  </a:lnTo>
                  <a:lnTo>
                    <a:pt x="8228111" y="48106"/>
                  </a:lnTo>
                  <a:lnTo>
                    <a:pt x="8228111" y="3517964"/>
                  </a:lnTo>
                  <a:lnTo>
                    <a:pt x="8224331" y="3536689"/>
                  </a:lnTo>
                  <a:lnTo>
                    <a:pt x="8214021" y="3551980"/>
                  </a:lnTo>
                  <a:lnTo>
                    <a:pt x="8198730" y="3562290"/>
                  </a:lnTo>
                  <a:lnTo>
                    <a:pt x="8180005" y="3566070"/>
                  </a:lnTo>
                  <a:lnTo>
                    <a:pt x="48106" y="3566070"/>
                  </a:lnTo>
                  <a:lnTo>
                    <a:pt x="29381" y="3562290"/>
                  </a:lnTo>
                  <a:lnTo>
                    <a:pt x="14089" y="3551980"/>
                  </a:lnTo>
                  <a:lnTo>
                    <a:pt x="3780" y="3536689"/>
                  </a:lnTo>
                  <a:lnTo>
                    <a:pt x="0" y="3517964"/>
                  </a:lnTo>
                  <a:lnTo>
                    <a:pt x="0" y="4810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462706" y="1078036"/>
              <a:ext cx="8218805" cy="313055"/>
            </a:xfrm>
            <a:custGeom>
              <a:avLst/>
              <a:gdLst/>
              <a:ahLst/>
              <a:cxnLst/>
              <a:rect l="l" t="t" r="r" b="b"/>
              <a:pathLst>
                <a:path w="8218805" h="313055">
                  <a:moveTo>
                    <a:pt x="8218586" y="312464"/>
                  </a:moveTo>
                  <a:lnTo>
                    <a:pt x="0" y="312464"/>
                  </a:lnTo>
                  <a:lnTo>
                    <a:pt x="0" y="0"/>
                  </a:lnTo>
                  <a:lnTo>
                    <a:pt x="8218586" y="0"/>
                  </a:lnTo>
                  <a:lnTo>
                    <a:pt x="8218586" y="312464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64530" y="1128927"/>
            <a:ext cx="3968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Aspetto</a:t>
            </a:r>
            <a:endParaRPr lang="it-IT" sz="900" noProof="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43387" y="1128927"/>
            <a:ext cx="11372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DL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"Aiuti"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(DL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50/2022)</a:t>
            </a:r>
            <a:endParaRPr lang="it-IT" sz="900" noProof="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73328" y="1128927"/>
            <a:ext cx="1069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Legge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Bilancio </a:t>
            </a:r>
            <a:r>
              <a:rPr lang="it-IT" sz="900" b="1" spc="-20" noProof="0" dirty="0">
                <a:solidFill>
                  <a:srgbClr val="1F497D"/>
                </a:solidFill>
                <a:latin typeface="Calibri"/>
                <a:cs typeface="Calibri"/>
              </a:rPr>
              <a:t>2026</a:t>
            </a:r>
            <a:endParaRPr lang="it-IT" sz="900" noProof="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2706" y="1390501"/>
            <a:ext cx="8218805" cy="488950"/>
          </a:xfrm>
          <a:custGeom>
            <a:avLst/>
            <a:gdLst/>
            <a:ahLst/>
            <a:cxnLst/>
            <a:rect l="l" t="t" r="r" b="b"/>
            <a:pathLst>
              <a:path w="8218805" h="488950">
                <a:moveTo>
                  <a:pt x="8218586" y="488602"/>
                </a:moveTo>
                <a:lnTo>
                  <a:pt x="0" y="488602"/>
                </a:lnTo>
                <a:lnTo>
                  <a:pt x="0" y="0"/>
                </a:lnTo>
                <a:lnTo>
                  <a:pt x="8218586" y="0"/>
                </a:lnTo>
                <a:lnTo>
                  <a:pt x="8218586" y="488602"/>
                </a:lnTo>
                <a:close/>
              </a:path>
            </a:pathLst>
          </a:custGeom>
          <a:solidFill>
            <a:srgbClr val="000000">
              <a:alpha val="3921"/>
            </a:srgbClr>
          </a:solidFill>
        </p:spPr>
        <p:txBody>
          <a:bodyPr wrap="square" lIns="0" tIns="0" rIns="0" bIns="0" rtlCol="0"/>
          <a:lstStyle/>
          <a:p>
            <a:endParaRPr lang="it-IT" noProof="0" dirty="0"/>
          </a:p>
        </p:txBody>
      </p:sp>
      <p:sp>
        <p:nvSpPr>
          <p:cNvPr id="10" name="object 10"/>
          <p:cNvSpPr txBox="1"/>
          <p:nvPr/>
        </p:nvSpPr>
        <p:spPr>
          <a:xfrm>
            <a:off x="577230" y="1441392"/>
            <a:ext cx="11150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Periodo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applicazione</a:t>
            </a:r>
            <a:endParaRPr lang="it-IT" sz="900" noProof="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2706" y="1879103"/>
            <a:ext cx="8218805" cy="313055"/>
          </a:xfrm>
          <a:custGeom>
            <a:avLst/>
            <a:gdLst/>
            <a:ahLst/>
            <a:cxnLst/>
            <a:rect l="l" t="t" r="r" b="b"/>
            <a:pathLst>
              <a:path w="8218805" h="313055">
                <a:moveTo>
                  <a:pt x="8218586" y="312464"/>
                </a:moveTo>
                <a:lnTo>
                  <a:pt x="0" y="312464"/>
                </a:lnTo>
                <a:lnTo>
                  <a:pt x="0" y="0"/>
                </a:lnTo>
                <a:lnTo>
                  <a:pt x="8218586" y="0"/>
                </a:lnTo>
                <a:lnTo>
                  <a:pt x="8218586" y="312464"/>
                </a:lnTo>
                <a:close/>
              </a:path>
            </a:pathLst>
          </a:custGeom>
          <a:solidFill>
            <a:srgbClr val="FFFFFF">
              <a:alpha val="3921"/>
            </a:srgbClr>
          </a:solidFill>
        </p:spPr>
        <p:txBody>
          <a:bodyPr wrap="square" lIns="0" tIns="0" rIns="0" bIns="0" rtlCol="0"/>
          <a:lstStyle/>
          <a:p>
            <a:endParaRPr lang="it-IT" noProof="0" dirty="0"/>
          </a:p>
        </p:txBody>
      </p:sp>
      <p:sp>
        <p:nvSpPr>
          <p:cNvPr id="12" name="object 12"/>
          <p:cNvSpPr txBox="1"/>
          <p:nvPr/>
        </p:nvSpPr>
        <p:spPr>
          <a:xfrm>
            <a:off x="564530" y="1929995"/>
            <a:ext cx="95694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Natura</a:t>
            </a:r>
            <a:r>
              <a:rPr lang="it-IT" sz="900" b="1" spc="-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della</a:t>
            </a:r>
            <a:r>
              <a:rPr lang="it-IT" sz="900" b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misura</a:t>
            </a:r>
            <a:endParaRPr lang="it-IT" sz="900" noProof="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43387" y="1363015"/>
            <a:ext cx="5045075" cy="72961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  <a:tabLst>
                <a:tab pos="2642235" algn="l"/>
              </a:tabLst>
            </a:pP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Lavori</a:t>
            </a:r>
            <a:r>
              <a:rPr lang="it-IT" sz="9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eseguiti/contabilizzati</a:t>
            </a:r>
            <a:r>
              <a:rPr lang="it-IT" sz="9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dal</a:t>
            </a:r>
            <a:r>
              <a:rPr lang="it-IT" sz="9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1°</a:t>
            </a:r>
            <a:r>
              <a:rPr lang="it-IT" sz="9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gennaio</a:t>
            </a:r>
            <a:r>
              <a:rPr lang="it-IT" sz="9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2022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	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Lavori</a:t>
            </a:r>
            <a:r>
              <a:rPr lang="it-IT" sz="9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eseguiti/contabilizzati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dal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1°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gennaio</a:t>
            </a:r>
            <a:r>
              <a:rPr lang="it-IT" sz="9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2026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50" noProof="0" dirty="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endParaRPr lang="it-IT" sz="900" noProof="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2642235" algn="l"/>
              </a:tabLst>
            </a:pP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al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31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dicembre </a:t>
            </a:r>
            <a:r>
              <a:rPr lang="it-IT" sz="900" b="1" spc="-20" noProof="0" dirty="0">
                <a:solidFill>
                  <a:srgbClr val="1F497D"/>
                </a:solidFill>
                <a:latin typeface="Calibri"/>
                <a:cs typeface="Calibri"/>
              </a:rPr>
              <a:t>2025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	fine</a:t>
            </a:r>
            <a:r>
              <a:rPr lang="it-IT" sz="900" b="1" spc="-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lavori</a:t>
            </a:r>
            <a:endParaRPr lang="it-IT" sz="900" noProof="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  <a:tabLst>
                <a:tab pos="2642235" algn="l"/>
              </a:tabLst>
            </a:pPr>
            <a:r>
              <a:rPr lang="it-IT" sz="900" b="1" spc="-20" noProof="0" dirty="0">
                <a:solidFill>
                  <a:srgbClr val="1F497D"/>
                </a:solidFill>
                <a:latin typeface="Calibri"/>
                <a:cs typeface="Calibri"/>
              </a:rPr>
              <a:t>Transitoria,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sino al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31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dicembre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20" noProof="0" dirty="0">
                <a:solidFill>
                  <a:srgbClr val="1F497D"/>
                </a:solidFill>
                <a:latin typeface="Calibri"/>
                <a:cs typeface="Calibri"/>
              </a:rPr>
              <a:t>2025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	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Strutturale,</a:t>
            </a:r>
            <a:r>
              <a:rPr lang="it-IT" sz="900" b="1" spc="-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sino</a:t>
            </a:r>
            <a:r>
              <a:rPr lang="it-IT" sz="900" b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alla</a:t>
            </a:r>
            <a:r>
              <a:rPr lang="it-IT" sz="900" b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fine</a:t>
            </a:r>
            <a:r>
              <a:rPr lang="it-IT" sz="900" b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dei</a:t>
            </a:r>
            <a:r>
              <a:rPr lang="it-IT" sz="900" b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lavori</a:t>
            </a:r>
            <a:endParaRPr lang="it-IT" sz="900" noProof="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2706" y="2191568"/>
            <a:ext cx="8218805" cy="664845"/>
          </a:xfrm>
          <a:custGeom>
            <a:avLst/>
            <a:gdLst/>
            <a:ahLst/>
            <a:cxnLst/>
            <a:rect l="l" t="t" r="r" b="b"/>
            <a:pathLst>
              <a:path w="8218805" h="664844">
                <a:moveTo>
                  <a:pt x="8218586" y="664740"/>
                </a:moveTo>
                <a:lnTo>
                  <a:pt x="0" y="664740"/>
                </a:lnTo>
                <a:lnTo>
                  <a:pt x="0" y="0"/>
                </a:lnTo>
                <a:lnTo>
                  <a:pt x="8218586" y="0"/>
                </a:lnTo>
                <a:lnTo>
                  <a:pt x="8218586" y="664740"/>
                </a:lnTo>
                <a:close/>
              </a:path>
            </a:pathLst>
          </a:custGeom>
          <a:solidFill>
            <a:srgbClr val="000000">
              <a:alpha val="3921"/>
            </a:srgbClr>
          </a:solidFill>
        </p:spPr>
        <p:txBody>
          <a:bodyPr wrap="square" lIns="0" tIns="0" rIns="0" bIns="0" rtlCol="0"/>
          <a:lstStyle/>
          <a:p>
            <a:endParaRPr lang="it-IT" noProof="0" dirty="0"/>
          </a:p>
        </p:txBody>
      </p:sp>
      <p:sp>
        <p:nvSpPr>
          <p:cNvPr id="15" name="object 15"/>
          <p:cNvSpPr txBox="1"/>
          <p:nvPr/>
        </p:nvSpPr>
        <p:spPr>
          <a:xfrm>
            <a:off x="577230" y="2242460"/>
            <a:ext cx="1445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Applicazione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"in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diminuzione"</a:t>
            </a:r>
            <a:endParaRPr lang="it-IT" sz="900" noProof="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2706" y="2856309"/>
            <a:ext cx="8218805" cy="488950"/>
          </a:xfrm>
          <a:custGeom>
            <a:avLst/>
            <a:gdLst/>
            <a:ahLst/>
            <a:cxnLst/>
            <a:rect l="l" t="t" r="r" b="b"/>
            <a:pathLst>
              <a:path w="8218805" h="488950">
                <a:moveTo>
                  <a:pt x="8218586" y="488602"/>
                </a:moveTo>
                <a:lnTo>
                  <a:pt x="0" y="488602"/>
                </a:lnTo>
                <a:lnTo>
                  <a:pt x="0" y="0"/>
                </a:lnTo>
                <a:lnTo>
                  <a:pt x="8218586" y="0"/>
                </a:lnTo>
                <a:lnTo>
                  <a:pt x="8218586" y="488602"/>
                </a:lnTo>
                <a:close/>
              </a:path>
            </a:pathLst>
          </a:custGeom>
          <a:solidFill>
            <a:srgbClr val="FFFFFF">
              <a:alpha val="3921"/>
            </a:srgbClr>
          </a:solidFill>
        </p:spPr>
        <p:txBody>
          <a:bodyPr wrap="square" lIns="0" tIns="0" rIns="0" bIns="0" rtlCol="0"/>
          <a:lstStyle/>
          <a:p>
            <a:endParaRPr lang="it-IT" noProof="0" dirty="0"/>
          </a:p>
        </p:txBody>
      </p:sp>
      <p:sp>
        <p:nvSpPr>
          <p:cNvPr id="17" name="object 17"/>
          <p:cNvSpPr txBox="1"/>
          <p:nvPr/>
        </p:nvSpPr>
        <p:spPr>
          <a:xfrm>
            <a:off x="564530" y="2907200"/>
            <a:ext cx="6318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Contratti</a:t>
            </a:r>
            <a:r>
              <a:rPr lang="it-IT" sz="900" b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25" noProof="0" dirty="0">
                <a:solidFill>
                  <a:srgbClr val="1F497D"/>
                </a:solidFill>
                <a:latin typeface="Calibri"/>
                <a:cs typeface="Calibri"/>
              </a:rPr>
              <a:t>FOI</a:t>
            </a:r>
            <a:endParaRPr lang="it-IT" sz="900" noProof="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43387" y="2164083"/>
            <a:ext cx="5103495" cy="906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7100"/>
              </a:lnSpc>
              <a:spcBef>
                <a:spcPts val="100"/>
              </a:spcBef>
              <a:tabLst>
                <a:tab pos="2642235" algn="l"/>
              </a:tabLst>
            </a:pP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Solo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per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20" noProof="0" dirty="0">
                <a:solidFill>
                  <a:srgbClr val="1F497D"/>
                </a:solidFill>
                <a:latin typeface="Calibri"/>
                <a:cs typeface="Calibri"/>
              </a:rPr>
              <a:t>lavorazioni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2025;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minori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importi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restano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	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Prevista</a:t>
            </a:r>
            <a:r>
              <a:rPr lang="it-IT" sz="9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ma</a:t>
            </a:r>
            <a:r>
              <a:rPr lang="it-IT" sz="9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senza</a:t>
            </a:r>
            <a:r>
              <a:rPr lang="it-IT" sz="9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indicazioni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sull'utilizzo</a:t>
            </a:r>
            <a:r>
              <a:rPr lang="it-IT" sz="9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dei</a:t>
            </a:r>
            <a:r>
              <a:rPr lang="it-IT" sz="9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minori</a:t>
            </a:r>
            <a:r>
              <a:rPr lang="it-IT" sz="900" b="1" spc="50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alla</a:t>
            </a:r>
            <a:r>
              <a:rPr lang="it-IT" sz="9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committente</a:t>
            </a:r>
            <a:r>
              <a:rPr lang="it-IT" sz="9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per</a:t>
            </a:r>
            <a:r>
              <a:rPr lang="it-IT" sz="9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il</a:t>
            </a:r>
            <a:r>
              <a:rPr lang="it-IT" sz="9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medesimo</a:t>
            </a:r>
            <a:r>
              <a:rPr lang="it-IT" sz="9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intervento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	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importi;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applicazione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solo </a:t>
            </a:r>
            <a:r>
              <a:rPr lang="it-IT" sz="900" b="1" spc="-20" noProof="0" dirty="0">
                <a:solidFill>
                  <a:srgbClr val="1F497D"/>
                </a:solidFill>
                <a:latin typeface="Calibri"/>
                <a:cs typeface="Calibri"/>
              </a:rPr>
              <a:t>infra-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SAL,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senza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scendere</a:t>
            </a:r>
            <a:endParaRPr lang="it-IT" sz="900" noProof="0" dirty="0">
              <a:latin typeface="Calibri"/>
              <a:cs typeface="Calibri"/>
            </a:endParaRPr>
          </a:p>
          <a:p>
            <a:pPr marL="2642235">
              <a:lnSpc>
                <a:spcPct val="100000"/>
              </a:lnSpc>
              <a:spcBef>
                <a:spcPts val="615"/>
              </a:spcBef>
            </a:pP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sotto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prezzi contrattuali</a:t>
            </a:r>
            <a:endParaRPr lang="it-IT" sz="900" noProof="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2642235" algn="l"/>
              </a:tabLst>
            </a:pP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Esclusi</a:t>
            </a:r>
            <a:r>
              <a:rPr lang="it-IT" sz="900" b="1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esplicitamente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	Non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esclusi esplicitamente; disciplina applicabile</a:t>
            </a:r>
            <a:endParaRPr lang="it-IT" sz="900" noProof="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7943" y="3326781"/>
            <a:ext cx="8218805" cy="488950"/>
          </a:xfrm>
          <a:custGeom>
            <a:avLst/>
            <a:gdLst/>
            <a:ahLst/>
            <a:cxnLst/>
            <a:rect l="l" t="t" r="r" b="b"/>
            <a:pathLst>
              <a:path w="8218805" h="488950">
                <a:moveTo>
                  <a:pt x="8218586" y="488602"/>
                </a:moveTo>
                <a:lnTo>
                  <a:pt x="0" y="488602"/>
                </a:lnTo>
                <a:lnTo>
                  <a:pt x="0" y="0"/>
                </a:lnTo>
                <a:lnTo>
                  <a:pt x="8218586" y="0"/>
                </a:lnTo>
                <a:lnTo>
                  <a:pt x="8218586" y="488602"/>
                </a:lnTo>
                <a:close/>
              </a:path>
            </a:pathLst>
          </a:custGeom>
          <a:solidFill>
            <a:srgbClr val="000000">
              <a:alpha val="3921"/>
            </a:srgbClr>
          </a:solidFill>
        </p:spPr>
        <p:txBody>
          <a:bodyPr wrap="square" lIns="0" tIns="0" rIns="0" bIns="0" rtlCol="0"/>
          <a:lstStyle/>
          <a:p>
            <a:endParaRPr lang="it-IT" noProof="0" dirty="0"/>
          </a:p>
        </p:txBody>
      </p:sp>
      <p:sp>
        <p:nvSpPr>
          <p:cNvPr id="20" name="object 20"/>
          <p:cNvSpPr txBox="1"/>
          <p:nvPr/>
        </p:nvSpPr>
        <p:spPr>
          <a:xfrm>
            <a:off x="577230" y="3395803"/>
            <a:ext cx="2176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Conguaglio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per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20" noProof="0" dirty="0">
                <a:solidFill>
                  <a:srgbClr val="1F497D"/>
                </a:solidFill>
                <a:latin typeface="Calibri"/>
                <a:cs typeface="Calibri"/>
              </a:rPr>
              <a:t>prezzario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non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ancora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adottato</a:t>
            </a:r>
            <a:endParaRPr lang="it-IT" sz="900" noProof="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56087" y="3395803"/>
            <a:ext cx="11366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Previsto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espressamente</a:t>
            </a:r>
            <a:endParaRPr lang="it-IT" sz="900" noProof="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86028" y="3395803"/>
            <a:ext cx="22110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Non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previsto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espressamente;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applicabile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in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25" noProof="0" dirty="0">
                <a:solidFill>
                  <a:srgbClr val="1F497D"/>
                </a:solidFill>
                <a:latin typeface="Calibri"/>
                <a:cs typeface="Calibri"/>
              </a:rPr>
              <a:t>via</a:t>
            </a:r>
            <a:endParaRPr lang="it-IT" sz="900" noProof="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86028" y="3611340"/>
            <a:ext cx="4622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analogica</a:t>
            </a:r>
            <a:endParaRPr lang="it-IT" sz="900" noProof="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2706" y="3833514"/>
            <a:ext cx="8218805" cy="313055"/>
          </a:xfrm>
          <a:custGeom>
            <a:avLst/>
            <a:gdLst/>
            <a:ahLst/>
            <a:cxnLst/>
            <a:rect l="l" t="t" r="r" b="b"/>
            <a:pathLst>
              <a:path w="8218805" h="313054">
                <a:moveTo>
                  <a:pt x="8218586" y="312464"/>
                </a:moveTo>
                <a:lnTo>
                  <a:pt x="0" y="312464"/>
                </a:lnTo>
                <a:lnTo>
                  <a:pt x="0" y="0"/>
                </a:lnTo>
                <a:lnTo>
                  <a:pt x="8218586" y="0"/>
                </a:lnTo>
                <a:lnTo>
                  <a:pt x="8218586" y="312464"/>
                </a:lnTo>
                <a:close/>
              </a:path>
            </a:pathLst>
          </a:custGeom>
          <a:solidFill>
            <a:srgbClr val="FFFFFF">
              <a:alpha val="3921"/>
            </a:srgbClr>
          </a:solidFill>
        </p:spPr>
        <p:txBody>
          <a:bodyPr wrap="square" lIns="0" tIns="0" rIns="0" bIns="0" rtlCol="0"/>
          <a:lstStyle/>
          <a:p>
            <a:endParaRPr lang="it-IT" noProof="0" dirty="0"/>
          </a:p>
        </p:txBody>
      </p:sp>
      <p:sp>
        <p:nvSpPr>
          <p:cNvPr id="25" name="object 25"/>
          <p:cNvSpPr txBox="1"/>
          <p:nvPr/>
        </p:nvSpPr>
        <p:spPr>
          <a:xfrm>
            <a:off x="564530" y="3884406"/>
            <a:ext cx="1605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Limite accantonamenti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imprevisti</a:t>
            </a:r>
            <a:endParaRPr lang="it-IT" sz="900" noProof="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43387" y="3884406"/>
            <a:ext cx="224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25" noProof="0" dirty="0">
                <a:solidFill>
                  <a:srgbClr val="1F497D"/>
                </a:solidFill>
                <a:latin typeface="Calibri"/>
                <a:cs typeface="Calibri"/>
              </a:rPr>
              <a:t>50%</a:t>
            </a:r>
            <a:endParaRPr lang="it-IT" sz="900" noProof="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73328" y="3884406"/>
            <a:ext cx="224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25" noProof="0" dirty="0">
                <a:solidFill>
                  <a:srgbClr val="1F497D"/>
                </a:solidFill>
                <a:latin typeface="Calibri"/>
                <a:cs typeface="Calibri"/>
              </a:rPr>
              <a:t>70%</a:t>
            </a:r>
            <a:endParaRPr lang="it-IT" sz="900" noProof="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2706" y="4145979"/>
            <a:ext cx="8218805" cy="488950"/>
          </a:xfrm>
          <a:custGeom>
            <a:avLst/>
            <a:gdLst/>
            <a:ahLst/>
            <a:cxnLst/>
            <a:rect l="l" t="t" r="r" b="b"/>
            <a:pathLst>
              <a:path w="8218805" h="488950">
                <a:moveTo>
                  <a:pt x="8218586" y="488602"/>
                </a:moveTo>
                <a:lnTo>
                  <a:pt x="0" y="488602"/>
                </a:lnTo>
                <a:lnTo>
                  <a:pt x="0" y="0"/>
                </a:lnTo>
                <a:lnTo>
                  <a:pt x="8218586" y="0"/>
                </a:lnTo>
                <a:lnTo>
                  <a:pt x="8218586" y="488602"/>
                </a:lnTo>
                <a:close/>
              </a:path>
            </a:pathLst>
          </a:custGeom>
          <a:solidFill>
            <a:srgbClr val="000000">
              <a:alpha val="3921"/>
            </a:srgbClr>
          </a:solidFill>
        </p:spPr>
        <p:txBody>
          <a:bodyPr wrap="square" lIns="0" tIns="0" rIns="0" bIns="0" rtlCol="0"/>
          <a:lstStyle/>
          <a:p>
            <a:endParaRPr lang="it-IT" noProof="0" dirty="0"/>
          </a:p>
        </p:txBody>
      </p:sp>
      <p:sp>
        <p:nvSpPr>
          <p:cNvPr id="29" name="object 29"/>
          <p:cNvSpPr txBox="1"/>
          <p:nvPr/>
        </p:nvSpPr>
        <p:spPr>
          <a:xfrm>
            <a:off x="577230" y="4196870"/>
            <a:ext cx="1995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Risorse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20" noProof="0" dirty="0">
                <a:solidFill>
                  <a:srgbClr val="1F497D"/>
                </a:solidFill>
                <a:latin typeface="Calibri"/>
                <a:cs typeface="Calibri"/>
              </a:rPr>
              <a:t>ministeriali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in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caso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insufficienza</a:t>
            </a:r>
            <a:endParaRPr lang="it-IT" sz="900" noProof="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56087" y="4196870"/>
            <a:ext cx="474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Ammesse</a:t>
            </a:r>
            <a:endParaRPr lang="it-IT" sz="900" noProof="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86028" y="4196870"/>
            <a:ext cx="2449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Non</a:t>
            </a:r>
            <a:r>
              <a:rPr lang="it-IT" sz="900" b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ammesse;</a:t>
            </a:r>
            <a:r>
              <a:rPr lang="it-IT" sz="9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solo</a:t>
            </a:r>
            <a:r>
              <a:rPr lang="it-IT" sz="9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rimodulazioni</a:t>
            </a:r>
            <a:r>
              <a:rPr lang="it-IT" sz="9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programmazione</a:t>
            </a:r>
            <a:endParaRPr lang="it-IT" sz="900" noProof="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86028" y="4412407"/>
            <a:ext cx="11849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lang="it-IT" sz="9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varianti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in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diminuzione</a:t>
            </a:r>
            <a:endParaRPr lang="it-IT" sz="900" noProof="0" dirty="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9535" y="4710886"/>
            <a:ext cx="1136323" cy="306652"/>
          </a:xfrm>
          <a:prstGeom prst="rect">
            <a:avLst/>
          </a:prstGeom>
        </p:spPr>
      </p:pic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1350" rIns="0" bIns="0" rtlCol="0">
            <a:spAutoFit/>
          </a:bodyPr>
          <a:lstStyle/>
          <a:p>
            <a:pPr marL="73025">
              <a:lnSpc>
                <a:spcPts val="860"/>
              </a:lnSpc>
            </a:pPr>
            <a:r>
              <a:rPr lang="it-IT" spc="-20" noProof="0" dirty="0"/>
              <a:t>Avv.</a:t>
            </a:r>
            <a:r>
              <a:rPr lang="it-IT" spc="5" noProof="0" dirty="0"/>
              <a:t> </a:t>
            </a:r>
            <a:r>
              <a:rPr lang="it-IT" spc="-10" noProof="0" dirty="0"/>
              <a:t>Francesca</a:t>
            </a:r>
            <a:r>
              <a:rPr lang="it-IT" spc="5" noProof="0" dirty="0"/>
              <a:t> </a:t>
            </a:r>
            <a:r>
              <a:rPr lang="it-IT" spc="-10" noProof="0" dirty="0"/>
              <a:t>Ottavi</a:t>
            </a:r>
            <a:r>
              <a:rPr lang="it-IT" spc="5" noProof="0" dirty="0"/>
              <a:t> </a:t>
            </a:r>
            <a:r>
              <a:rPr lang="it-IT" noProof="0" dirty="0"/>
              <a:t>–</a:t>
            </a:r>
            <a:r>
              <a:rPr lang="it-IT" spc="5" noProof="0" dirty="0"/>
              <a:t> </a:t>
            </a:r>
            <a:r>
              <a:rPr lang="it-IT" spc="-10" noProof="0" dirty="0"/>
              <a:t>Direzione</a:t>
            </a:r>
            <a:r>
              <a:rPr lang="it-IT" spc="10" noProof="0" dirty="0"/>
              <a:t> </a:t>
            </a:r>
            <a:r>
              <a:rPr lang="it-IT" spc="-10" noProof="0" dirty="0"/>
              <a:t>Legislazione</a:t>
            </a:r>
            <a:r>
              <a:rPr lang="it-IT" spc="5" noProof="0" dirty="0"/>
              <a:t> </a:t>
            </a:r>
            <a:r>
              <a:rPr lang="it-IT" noProof="0" dirty="0"/>
              <a:t>Opere</a:t>
            </a:r>
            <a:r>
              <a:rPr lang="it-IT" spc="5" noProof="0" dirty="0"/>
              <a:t> </a:t>
            </a:r>
            <a:r>
              <a:rPr lang="it-IT" spc="-10" noProof="0" dirty="0"/>
              <a:t>Pubbliche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8602229" y="4782528"/>
            <a:ext cx="248514" cy="207438"/>
          </a:xfrm>
          <a:prstGeom prst="rect">
            <a:avLst/>
          </a:prstGeom>
        </p:spPr>
        <p:txBody>
          <a:bodyPr vert="horz" wrap="square" lIns="0" tIns="65732" rIns="0" bIns="0" rtlCol="0">
            <a:spAutoFit/>
          </a:bodyPr>
          <a:lstStyle/>
          <a:p>
            <a:pPr marL="38100">
              <a:lnSpc>
                <a:spcPts val="1050"/>
              </a:lnSpc>
            </a:pPr>
            <a:r>
              <a:rPr lang="it-IT" spc="-25" noProof="0" dirty="0"/>
              <a:t>32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981200" y="2114550"/>
            <a:ext cx="4536281" cy="387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031"/>
              </a:lnSpc>
            </a:pPr>
            <a:r>
              <a:rPr lang="it-IT" sz="2438" b="1" noProof="0" dirty="0">
                <a:solidFill>
                  <a:srgbClr val="2F44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Emergenza Caro Materiali 2026</a:t>
            </a:r>
            <a:endParaRPr lang="it-IT" sz="2438" noProof="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077F762-50DA-71A5-B9DC-B81DC2DB9942}"/>
              </a:ext>
            </a:extLst>
          </p:cNvPr>
          <p:cNvSpPr txBox="1"/>
          <p:nvPr/>
        </p:nvSpPr>
        <p:spPr>
          <a:xfrm>
            <a:off x="363866" y="4672977"/>
            <a:ext cx="26657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00" b="1" spc="-20" noProof="0" dirty="0">
                <a:solidFill>
                  <a:srgbClr val="2F5496"/>
                </a:solidFill>
                <a:latin typeface="Calibri"/>
                <a:cs typeface="Calibri"/>
              </a:rPr>
              <a:t>Avv.</a:t>
            </a:r>
            <a:r>
              <a:rPr lang="it-IT" sz="800" b="1" spc="5" noProof="0" dirty="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2F5496"/>
                </a:solidFill>
                <a:latin typeface="Calibri"/>
                <a:cs typeface="Calibri"/>
              </a:rPr>
              <a:t>Francesca</a:t>
            </a:r>
            <a:r>
              <a:rPr lang="it-IT" sz="800" b="1" spc="5" noProof="0" dirty="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2F5496"/>
                </a:solidFill>
                <a:latin typeface="Calibri"/>
                <a:cs typeface="Calibri"/>
              </a:rPr>
              <a:t>Ottavi</a:t>
            </a:r>
            <a:r>
              <a:rPr lang="it-IT" sz="800" b="1" spc="5" noProof="0" dirty="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2F5496"/>
                </a:solidFill>
                <a:latin typeface="Calibri"/>
                <a:cs typeface="Calibri"/>
              </a:rPr>
              <a:t>–</a:t>
            </a:r>
            <a:r>
              <a:rPr lang="it-IT" sz="800" b="1" spc="5" noProof="0" dirty="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2F5496"/>
                </a:solidFill>
                <a:latin typeface="Calibri"/>
                <a:cs typeface="Calibri"/>
              </a:rPr>
              <a:t>Direzione</a:t>
            </a:r>
            <a:r>
              <a:rPr lang="it-IT" sz="800" b="1" spc="10" noProof="0" dirty="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2F5496"/>
                </a:solidFill>
                <a:latin typeface="Calibri"/>
                <a:cs typeface="Calibri"/>
              </a:rPr>
              <a:t>Legislazione</a:t>
            </a:r>
            <a:r>
              <a:rPr lang="it-IT" sz="800" b="1" spc="5" noProof="0" dirty="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2F5496"/>
                </a:solidFill>
                <a:latin typeface="Calibri"/>
                <a:cs typeface="Calibri"/>
              </a:rPr>
              <a:t>Opere</a:t>
            </a:r>
            <a:r>
              <a:rPr lang="it-IT" sz="800" b="1" spc="5" noProof="0" dirty="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2F5496"/>
                </a:solidFill>
                <a:latin typeface="Calibri"/>
                <a:cs typeface="Calibri"/>
              </a:rPr>
              <a:t>Pubbliche</a:t>
            </a:r>
            <a:endParaRPr lang="it-IT" sz="800" noProof="0" dirty="0">
              <a:latin typeface="Calibri"/>
              <a:cs typeface="Calibri"/>
            </a:endParaRPr>
          </a:p>
        </p:txBody>
      </p:sp>
      <p:pic>
        <p:nvPicPr>
          <p:cNvPr id="11" name="object 21">
            <a:extLst>
              <a:ext uri="{FF2B5EF4-FFF2-40B4-BE49-F238E27FC236}">
                <a16:creationId xmlns:a16="http://schemas.microsoft.com/office/drawing/2014/main" id="{B2D31E2D-C8B3-6DB9-DBF7-0F7849CBE0F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1400" y="4513645"/>
            <a:ext cx="1136323" cy="306652"/>
          </a:xfrm>
          <a:prstGeom prst="rect">
            <a:avLst/>
          </a:prstGeom>
        </p:spPr>
      </p:pic>
      <p:sp>
        <p:nvSpPr>
          <p:cNvPr id="16" name="object 23">
            <a:extLst>
              <a:ext uri="{FF2B5EF4-FFF2-40B4-BE49-F238E27FC236}">
                <a16:creationId xmlns:a16="http://schemas.microsoft.com/office/drawing/2014/main" id="{BDF2A2C4-148C-D5C0-D6D5-219E2E12684F}"/>
              </a:ext>
            </a:extLst>
          </p:cNvPr>
          <p:cNvSpPr txBox="1">
            <a:spLocks/>
          </p:cNvSpPr>
          <p:nvPr/>
        </p:nvSpPr>
        <p:spPr>
          <a:xfrm>
            <a:off x="8610599" y="4782528"/>
            <a:ext cx="240143" cy="207438"/>
          </a:xfrm>
          <a:prstGeom prst="rect">
            <a:avLst/>
          </a:prstGeom>
        </p:spPr>
        <p:txBody>
          <a:bodyPr vert="horz" wrap="square" lIns="0" tIns="65732" rIns="0" bIns="0" rtlCol="0">
            <a:spAutoFit/>
          </a:bodyPr>
          <a:lstStyle>
            <a:defPPr>
              <a:defRPr kern="0"/>
            </a:defPPr>
            <a:lvl1pPr marL="68580">
              <a:lnSpc>
                <a:spcPts val="1050"/>
              </a:lnSpc>
              <a:defRPr sz="1000" b="0" i="0" spc="-25">
                <a:solidFill>
                  <a:srgbClr val="103676"/>
                </a:solidFill>
                <a:latin typeface="Calibri"/>
                <a:cs typeface="Calibri"/>
              </a:defRPr>
            </a:lvl1pPr>
          </a:lstStyle>
          <a:p>
            <a:r>
              <a:rPr lang="it-IT" noProof="0" dirty="0"/>
              <a:t>33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17625" y="396999"/>
            <a:ext cx="782687" cy="152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1188"/>
              </a:lnSpc>
            </a:pPr>
            <a:endParaRPr lang="it-IT" sz="781" noProof="0" dirty="0"/>
          </a:p>
        </p:txBody>
      </p:sp>
      <p:sp>
        <p:nvSpPr>
          <p:cNvPr id="4" name="Text 2"/>
          <p:cNvSpPr/>
          <p:nvPr/>
        </p:nvSpPr>
        <p:spPr>
          <a:xfrm>
            <a:off x="517625" y="625395"/>
            <a:ext cx="8260259" cy="7890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094"/>
              </a:lnSpc>
            </a:pPr>
            <a:r>
              <a:rPr lang="it-IT" sz="2469" b="1" noProof="0" dirty="0">
                <a:solidFill>
                  <a:srgbClr val="376092"/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</a:rPr>
              <a:t>Conflitto nel Golfo Persico e Contratti Pubblici di Lavori</a:t>
            </a:r>
            <a:endParaRPr lang="it-IT" sz="2469" noProof="0" dirty="0"/>
          </a:p>
        </p:txBody>
      </p:sp>
      <p:sp>
        <p:nvSpPr>
          <p:cNvPr id="5" name="Text 3"/>
          <p:cNvSpPr/>
          <p:nvPr/>
        </p:nvSpPr>
        <p:spPr>
          <a:xfrm>
            <a:off x="441871" y="1590229"/>
            <a:ext cx="8260259" cy="381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00"/>
              </a:lnSpc>
            </a:pPr>
            <a:r>
              <a:rPr lang="it-IT" sz="1100" noProof="0" dirty="0">
                <a:solidFill>
                  <a:schemeClr val="tx1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Dal 28 febbraio 2026, le operazioni militari nel Golfo Persico hanno determinato il blocco dello Stretto di Hormuz, attraverso cui transita circa un quinto del commercio mondiale di petrolio. </a:t>
            </a:r>
          </a:p>
          <a:p>
            <a:pPr algn="l">
              <a:lnSpc>
                <a:spcPts val="1500"/>
              </a:lnSpc>
            </a:pPr>
            <a:r>
              <a:rPr lang="it-IT" sz="1100" noProof="0" dirty="0">
                <a:solidFill>
                  <a:schemeClr val="tx1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L'impatto sui contratti pubblici in corso di esecuzione è immediato e rilevante.</a:t>
            </a:r>
            <a:endParaRPr lang="it-IT" sz="1050" noProof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59" y="2098626"/>
            <a:ext cx="7419008" cy="268567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07090" y="4128730"/>
            <a:ext cx="1858523" cy="232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1813"/>
              </a:lnSpc>
            </a:pPr>
            <a:r>
              <a:rPr lang="it-IT" sz="1438" b="1" noProof="0" dirty="0">
                <a:solidFill>
                  <a:srgbClr val="FFFFFF"/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</a:rPr>
              <a:t>Squilibrio contratti</a:t>
            </a:r>
            <a:endParaRPr lang="it-IT" sz="1438" noProof="0" dirty="0"/>
          </a:p>
        </p:txBody>
      </p:sp>
      <p:sp>
        <p:nvSpPr>
          <p:cNvPr id="8" name="Text 5"/>
          <p:cNvSpPr/>
          <p:nvPr/>
        </p:nvSpPr>
        <p:spPr>
          <a:xfrm>
            <a:off x="1407090" y="3319240"/>
            <a:ext cx="1858523" cy="2323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1813"/>
              </a:lnSpc>
            </a:pPr>
            <a:r>
              <a:rPr lang="it-IT" sz="1438" b="1" noProof="0" dirty="0">
                <a:solidFill>
                  <a:srgbClr val="FFFFFF"/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</a:rPr>
              <a:t>Impennata prezzi</a:t>
            </a:r>
            <a:endParaRPr lang="it-IT" sz="1438" noProof="0" dirty="0"/>
          </a:p>
        </p:txBody>
      </p:sp>
      <p:sp>
        <p:nvSpPr>
          <p:cNvPr id="9" name="Text 6"/>
          <p:cNvSpPr/>
          <p:nvPr/>
        </p:nvSpPr>
        <p:spPr>
          <a:xfrm>
            <a:off x="1407090" y="2501490"/>
            <a:ext cx="1858523" cy="2323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1813"/>
              </a:lnSpc>
            </a:pPr>
            <a:r>
              <a:rPr lang="it-IT" sz="1438" b="1" noProof="0" dirty="0">
                <a:solidFill>
                  <a:srgbClr val="FFFFFF"/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</a:rPr>
              <a:t>Blocco Hormuz</a:t>
            </a:r>
            <a:endParaRPr lang="it-IT" sz="1438" noProof="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55836" y="208583"/>
            <a:ext cx="394916" cy="114672"/>
          </a:xfrm>
          <a:prstGeom prst="roundRect">
            <a:avLst>
              <a:gd name="adj" fmla="val 21419"/>
            </a:avLst>
          </a:prstGeom>
          <a:solidFill>
            <a:srgbClr val="DAE4F1"/>
          </a:solidFill>
          <a:ln/>
        </p:spPr>
        <p:txBody>
          <a:bodyPr/>
          <a:lstStyle/>
          <a:p>
            <a:endParaRPr lang="it-IT" noProof="0" dirty="0"/>
          </a:p>
        </p:txBody>
      </p:sp>
      <p:sp>
        <p:nvSpPr>
          <p:cNvPr id="3" name="Text 1"/>
          <p:cNvSpPr/>
          <p:nvPr/>
        </p:nvSpPr>
        <p:spPr>
          <a:xfrm>
            <a:off x="299666" y="230461"/>
            <a:ext cx="307256" cy="70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531"/>
              </a:lnSpc>
            </a:pPr>
            <a:r>
              <a:rPr lang="it-IT" sz="438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CONTESTO</a:t>
            </a:r>
            <a:endParaRPr lang="it-IT" sz="438" noProof="0" dirty="0"/>
          </a:p>
        </p:txBody>
      </p:sp>
      <p:sp>
        <p:nvSpPr>
          <p:cNvPr id="4" name="Text 2"/>
          <p:cNvSpPr/>
          <p:nvPr/>
        </p:nvSpPr>
        <p:spPr>
          <a:xfrm>
            <a:off x="255836" y="338286"/>
            <a:ext cx="2994199" cy="228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1781"/>
              </a:lnSpc>
            </a:pPr>
            <a:r>
              <a:rPr lang="it-IT" sz="1438" b="1" noProof="0" dirty="0">
                <a:solidFill>
                  <a:srgbClr val="376092"/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</a:rPr>
              <a:t>L'Impatto sui Costi di Costruzione</a:t>
            </a:r>
            <a:endParaRPr lang="it-IT" sz="1438" noProof="0" dirty="0"/>
          </a:p>
        </p:txBody>
      </p:sp>
      <p:sp>
        <p:nvSpPr>
          <p:cNvPr id="5" name="Text 3"/>
          <p:cNvSpPr/>
          <p:nvPr/>
        </p:nvSpPr>
        <p:spPr>
          <a:xfrm>
            <a:off x="197641" y="1047750"/>
            <a:ext cx="4285211" cy="7318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200000"/>
              </a:lnSpc>
            </a:pPr>
            <a:r>
              <a:rPr lang="it-IT" sz="1100" noProof="0" dirty="0">
                <a:solidFill>
                  <a:srgbClr val="666666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Il gasolio — carburante di riferimento per l'intera filiera edile — ha subito rincari superiori a quelli della benzina. Le ricadute si estendono a tutti i derivati petrolchimici.</a:t>
            </a:r>
            <a:endParaRPr lang="it-IT" sz="1100" noProof="0" dirty="0">
              <a:latin typeface="+mj-lt"/>
            </a:endParaRPr>
          </a:p>
        </p:txBody>
      </p:sp>
      <p:sp>
        <p:nvSpPr>
          <p:cNvPr id="6" name="Shape 4"/>
          <p:cNvSpPr/>
          <p:nvPr/>
        </p:nvSpPr>
        <p:spPr>
          <a:xfrm>
            <a:off x="133417" y="2260627"/>
            <a:ext cx="4227016" cy="1057534"/>
          </a:xfrm>
          <a:prstGeom prst="roundRect">
            <a:avLst>
              <a:gd name="adj" fmla="val 12860"/>
            </a:avLst>
          </a:prstGeom>
          <a:solidFill>
            <a:srgbClr val="FCF2B5"/>
          </a:solidFill>
          <a:ln/>
        </p:spPr>
        <p:txBody>
          <a:bodyPr/>
          <a:lstStyle/>
          <a:p>
            <a:endParaRPr lang="it-IT" noProof="0" dirty="0"/>
          </a:p>
        </p:txBody>
      </p:sp>
      <p:sp>
        <p:nvSpPr>
          <p:cNvPr id="8" name="Text 5"/>
          <p:cNvSpPr/>
          <p:nvPr/>
        </p:nvSpPr>
        <p:spPr>
          <a:xfrm>
            <a:off x="299666" y="2260628"/>
            <a:ext cx="4043734" cy="12255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200000"/>
              </a:lnSpc>
            </a:pPr>
            <a:r>
              <a:rPr lang="it-IT" sz="1100" noProof="0" dirty="0">
                <a:solidFill>
                  <a:srgbClr val="000000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Incrementi segnalati dalle associazioni di categoria: bitume </a:t>
            </a:r>
            <a:r>
              <a:rPr lang="it-IT" sz="1100" noProof="0" dirty="0">
                <a:solidFill>
                  <a:srgbClr val="FF0000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+50%, </a:t>
            </a:r>
            <a:r>
              <a:rPr lang="it-IT" sz="1100" noProof="0" dirty="0">
                <a:solidFill>
                  <a:srgbClr val="000000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conglomerati bituminosi +15%, tubazioni plastiche </a:t>
            </a:r>
            <a:r>
              <a:rPr lang="it-IT" sz="1100" noProof="0" dirty="0">
                <a:solidFill>
                  <a:srgbClr val="FF0000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+30%.</a:t>
            </a:r>
            <a:endParaRPr lang="it-IT" sz="1100" noProof="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911" y="665560"/>
            <a:ext cx="4227016" cy="4227016"/>
          </a:xfrm>
          <a:prstGeom prst="rect">
            <a:avLst/>
          </a:prstGeom>
        </p:spPr>
      </p:pic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911" y="665560"/>
            <a:ext cx="4227016" cy="422701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96119" y="784026"/>
            <a:ext cx="1524670" cy="266403"/>
          </a:xfrm>
          <a:prstGeom prst="roundRect">
            <a:avLst>
              <a:gd name="adj" fmla="val 17880"/>
            </a:avLst>
          </a:prstGeom>
          <a:solidFill>
            <a:srgbClr val="DAE4F1"/>
          </a:solidFill>
          <a:ln/>
        </p:spPr>
        <p:txBody>
          <a:bodyPr/>
          <a:lstStyle/>
          <a:p>
            <a:endParaRPr lang="it-IT" noProof="0" dirty="0"/>
          </a:p>
        </p:txBody>
      </p:sp>
      <p:sp>
        <p:nvSpPr>
          <p:cNvPr id="3" name="Text 1"/>
          <p:cNvSpPr/>
          <p:nvPr/>
        </p:nvSpPr>
        <p:spPr>
          <a:xfrm>
            <a:off x="581174" y="826517"/>
            <a:ext cx="1354559" cy="181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1406"/>
              </a:lnSpc>
            </a:pPr>
            <a:r>
              <a:rPr lang="it-IT" sz="875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CRITICITÀ STRUTTURALE</a:t>
            </a:r>
            <a:endParaRPr lang="it-IT" sz="875" noProof="0" dirty="0"/>
          </a:p>
        </p:txBody>
      </p:sp>
      <p:sp>
        <p:nvSpPr>
          <p:cNvPr id="4" name="Text 2"/>
          <p:cNvSpPr/>
          <p:nvPr/>
        </p:nvSpPr>
        <p:spPr>
          <a:xfrm>
            <a:off x="496119" y="1107133"/>
            <a:ext cx="5132859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469"/>
              </a:lnSpc>
            </a:pPr>
            <a:r>
              <a:rPr lang="it-IT" sz="2781" b="1" noProof="0" dirty="0">
                <a:solidFill>
                  <a:srgbClr val="376092"/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</a:rPr>
              <a:t>Il Limite dei Prezzari Regionali</a:t>
            </a:r>
            <a:endParaRPr lang="it-IT" sz="2781" noProof="0" dirty="0"/>
          </a:p>
        </p:txBody>
      </p:sp>
      <p:sp>
        <p:nvSpPr>
          <p:cNvPr id="5" name="Text 3"/>
          <p:cNvSpPr/>
          <p:nvPr/>
        </p:nvSpPr>
        <p:spPr>
          <a:xfrm>
            <a:off x="496119" y="1762721"/>
            <a:ext cx="8151763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81"/>
              </a:lnSpc>
            </a:pPr>
            <a:r>
              <a:rPr lang="it-IT" sz="1100" noProof="0" dirty="0">
                <a:solidFill>
                  <a:srgbClr val="666666"/>
                </a:solidFill>
                <a:latin typeface="+mn-lt"/>
                <a:ea typeface="Nunito Sans" pitchFamily="34" charset="-122"/>
                <a:cs typeface="Nunito Sans" pitchFamily="34" charset="-120"/>
              </a:rPr>
              <a:t>I prezzari vigenti — edizioni 2025 o 2026 — sono stati elaborati </a:t>
            </a:r>
            <a:r>
              <a:rPr lang="it-IT" sz="1100" b="1" noProof="0" dirty="0">
                <a:solidFill>
                  <a:srgbClr val="666666"/>
                </a:solidFill>
                <a:latin typeface="+mn-lt"/>
                <a:ea typeface="Nunito Sans" pitchFamily="34" charset="-122"/>
                <a:cs typeface="Nunito Sans" pitchFamily="34" charset="-120"/>
              </a:rPr>
              <a:t>prima</a:t>
            </a:r>
            <a:r>
              <a:rPr lang="it-IT" sz="1100" noProof="0" dirty="0">
                <a:solidFill>
                  <a:srgbClr val="666666"/>
                </a:solidFill>
                <a:latin typeface="+mn-lt"/>
                <a:ea typeface="Nunito Sans" pitchFamily="34" charset="-122"/>
                <a:cs typeface="Nunito Sans" pitchFamily="34" charset="-120"/>
              </a:rPr>
              <a:t> del conflitto, su rilevazioni di mercato con </a:t>
            </a:r>
            <a:r>
              <a:rPr lang="it-IT" sz="1100" b="1" noProof="0" dirty="0">
                <a:solidFill>
                  <a:srgbClr val="666666"/>
                </a:solidFill>
                <a:latin typeface="+mn-lt"/>
                <a:ea typeface="Nunito Sans" pitchFamily="34" charset="-122"/>
                <a:cs typeface="Nunito Sans" pitchFamily="34" charset="-120"/>
              </a:rPr>
              <a:t>quotazioni sensibilmente inferiori a quelle attuali.</a:t>
            </a:r>
            <a:endParaRPr lang="it-IT" sz="1100" b="1" noProof="0" dirty="0">
              <a:latin typeface="+mn-lt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81174" y="2375818"/>
            <a:ext cx="7419825" cy="1983656"/>
          </a:xfrm>
          <a:prstGeom prst="roundRect">
            <a:avLst>
              <a:gd name="adj" fmla="val 4610"/>
            </a:avLst>
          </a:prstGeom>
          <a:solidFill>
            <a:srgbClr val="FFFFFF"/>
          </a:solidFill>
          <a:ln w="30480">
            <a:solidFill>
              <a:srgbClr val="C0CAD7"/>
            </a:solidFill>
            <a:prstDash val="solid"/>
          </a:ln>
        </p:spPr>
        <p:txBody>
          <a:bodyPr/>
          <a:lstStyle/>
          <a:p>
            <a:endParaRPr lang="it-IT" noProof="0" dirty="0"/>
          </a:p>
        </p:txBody>
      </p:sp>
      <p:sp>
        <p:nvSpPr>
          <p:cNvPr id="7" name="Shape 5"/>
          <p:cNvSpPr/>
          <p:nvPr/>
        </p:nvSpPr>
        <p:spPr>
          <a:xfrm>
            <a:off x="477069" y="2375818"/>
            <a:ext cx="76200" cy="1983656"/>
          </a:xfrm>
          <a:prstGeom prst="roundRect">
            <a:avLst>
              <a:gd name="adj" fmla="val 78139"/>
            </a:avLst>
          </a:prstGeom>
          <a:solidFill>
            <a:srgbClr val="376092"/>
          </a:solidFill>
          <a:ln/>
        </p:spPr>
        <p:txBody>
          <a:bodyPr/>
          <a:lstStyle/>
          <a:p>
            <a:endParaRPr lang="it-IT" noProof="0" dirty="0"/>
          </a:p>
        </p:txBody>
      </p:sp>
      <p:sp>
        <p:nvSpPr>
          <p:cNvPr id="8" name="Text 6"/>
          <p:cNvSpPr/>
          <p:nvPr/>
        </p:nvSpPr>
        <p:spPr>
          <a:xfrm>
            <a:off x="714078" y="2536626"/>
            <a:ext cx="2243956" cy="44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19"/>
              </a:lnSpc>
            </a:pPr>
            <a:r>
              <a:rPr lang="it-IT" sz="1375" b="1" noProof="0" dirty="0">
                <a:solidFill>
                  <a:srgbClr val="666666"/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</a:rPr>
              <a:t>Disallineamento temporale</a:t>
            </a:r>
            <a:endParaRPr lang="it-IT" sz="1375" noProof="0" dirty="0"/>
          </a:p>
        </p:txBody>
      </p:sp>
      <p:sp>
        <p:nvSpPr>
          <p:cNvPr id="9" name="Text 7"/>
          <p:cNvSpPr/>
          <p:nvPr/>
        </p:nvSpPr>
        <p:spPr>
          <a:xfrm>
            <a:off x="714078" y="2979539"/>
            <a:ext cx="5471890" cy="9923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81"/>
              </a:lnSpc>
            </a:pPr>
            <a:r>
              <a:rPr lang="it-IT" sz="1100" noProof="0" dirty="0">
                <a:solidFill>
                  <a:srgbClr val="666666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I prezzari non riflettono la congiuntura bellica.</a:t>
            </a:r>
          </a:p>
          <a:p>
            <a:pPr algn="l">
              <a:lnSpc>
                <a:spcPts val="1781"/>
              </a:lnSpc>
            </a:pPr>
            <a:r>
              <a:rPr lang="it-IT" sz="1100" noProof="0" dirty="0">
                <a:solidFill>
                  <a:srgbClr val="666666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 Le Regioni senza prezzario 2026 restano ancorate ai valori 2025.</a:t>
            </a:r>
            <a:endParaRPr lang="it-IT" sz="1100" noProof="0" dirty="0">
              <a:latin typeface="+mj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88379" y="524694"/>
            <a:ext cx="1772915" cy="260821"/>
          </a:xfrm>
          <a:prstGeom prst="roundRect">
            <a:avLst>
              <a:gd name="adj" fmla="val 17978"/>
            </a:avLst>
          </a:prstGeom>
          <a:solidFill>
            <a:srgbClr val="DAE4F1"/>
          </a:solidFill>
          <a:ln/>
        </p:spPr>
        <p:txBody>
          <a:bodyPr/>
          <a:lstStyle/>
          <a:p>
            <a:endParaRPr lang="it-IT" noProof="0" dirty="0"/>
          </a:p>
        </p:txBody>
      </p:sp>
      <p:sp>
        <p:nvSpPr>
          <p:cNvPr id="3" name="Text 1"/>
          <p:cNvSpPr/>
          <p:nvPr/>
        </p:nvSpPr>
        <p:spPr>
          <a:xfrm>
            <a:off x="572096" y="566514"/>
            <a:ext cx="1605483" cy="177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1375"/>
              </a:lnSpc>
            </a:pPr>
            <a:r>
              <a:rPr lang="it-IT" sz="875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CAPITOLO 1 — D.LGS. 50/2016</a:t>
            </a:r>
            <a:endParaRPr lang="it-IT" sz="875" noProof="0" dirty="0"/>
          </a:p>
        </p:txBody>
      </p:sp>
      <p:sp>
        <p:nvSpPr>
          <p:cNvPr id="4" name="Text 2"/>
          <p:cNvSpPr/>
          <p:nvPr/>
        </p:nvSpPr>
        <p:spPr>
          <a:xfrm>
            <a:off x="488380" y="840433"/>
            <a:ext cx="8130629" cy="4360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406"/>
              </a:lnSpc>
            </a:pPr>
            <a:r>
              <a:rPr lang="it-IT" sz="2719" b="1" noProof="0" dirty="0">
                <a:solidFill>
                  <a:srgbClr val="376092"/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</a:rPr>
              <a:t>Appalti ante 1° luglio 2023</a:t>
            </a:r>
            <a:r>
              <a:rPr lang="it-IT" sz="2719" b="1" dirty="0">
                <a:solidFill>
                  <a:srgbClr val="376092"/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</a:rPr>
              <a:t> con offerte sino a giugno 2023</a:t>
            </a:r>
            <a:endParaRPr lang="it-IT" sz="2719" noProof="0" dirty="0"/>
          </a:p>
        </p:txBody>
      </p:sp>
      <p:sp>
        <p:nvSpPr>
          <p:cNvPr id="5" name="Text 3"/>
          <p:cNvSpPr/>
          <p:nvPr/>
        </p:nvSpPr>
        <p:spPr>
          <a:xfrm>
            <a:off x="488380" y="1581151"/>
            <a:ext cx="7817420" cy="910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19"/>
              </a:lnSpc>
            </a:pPr>
            <a:r>
              <a:rPr lang="it-IT" sz="1094" noProof="0" dirty="0">
                <a:solidFill>
                  <a:srgbClr val="666666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Per gli appalti banditi prima del 1° luglio 2023, lo strumento primario è il meccanismo di adeguamento prezzi dell'art. 26 D.L. 50/2022, reso </a:t>
            </a:r>
            <a:r>
              <a:rPr lang="it-IT" sz="1094" b="1" noProof="0" dirty="0">
                <a:solidFill>
                  <a:srgbClr val="666666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strutturale</a:t>
            </a:r>
            <a:r>
              <a:rPr lang="it-IT" sz="1094" noProof="0" dirty="0">
                <a:solidFill>
                  <a:srgbClr val="666666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 dalla Legge di bilancio 2026 (L. 199/2025, art. 1, commi 487 ss.).</a:t>
            </a:r>
            <a:endParaRPr lang="it-IT" sz="1094" noProof="0" dirty="0">
              <a:latin typeface="+mj-lt"/>
            </a:endParaRPr>
          </a:p>
        </p:txBody>
      </p:sp>
      <p:sp>
        <p:nvSpPr>
          <p:cNvPr id="6" name="Text 4"/>
          <p:cNvSpPr/>
          <p:nvPr/>
        </p:nvSpPr>
        <p:spPr>
          <a:xfrm>
            <a:off x="488380" y="2369122"/>
            <a:ext cx="7817420" cy="910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19"/>
              </a:lnSpc>
            </a:pPr>
            <a:r>
              <a:rPr lang="it-IT" sz="1094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Il meccanismo confronta i prezzi contrattuali con il prezzario regionale aggiornato, riconoscendo il differenziale all'appaltatore per le lavorazioni eseguite dal 1° gennaio 2026.</a:t>
            </a:r>
            <a:endParaRPr lang="it-IT" sz="1094" noProof="0" dirty="0"/>
          </a:p>
        </p:txBody>
      </p:sp>
      <p:sp>
        <p:nvSpPr>
          <p:cNvPr id="7" name="Shape 5"/>
          <p:cNvSpPr/>
          <p:nvPr/>
        </p:nvSpPr>
        <p:spPr>
          <a:xfrm>
            <a:off x="488379" y="3333751"/>
            <a:ext cx="7713761" cy="1130574"/>
          </a:xfrm>
          <a:prstGeom prst="roundRect">
            <a:avLst>
              <a:gd name="adj" fmla="val 5691"/>
            </a:avLst>
          </a:prstGeom>
          <a:solidFill>
            <a:srgbClr val="FCF2B5"/>
          </a:solidFill>
          <a:ln/>
        </p:spPr>
        <p:txBody>
          <a:bodyPr/>
          <a:lstStyle/>
          <a:p>
            <a:endParaRPr lang="it-IT" noProof="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06" y="3643833"/>
            <a:ext cx="174427" cy="139526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941858" y="3562350"/>
            <a:ext cx="6982941" cy="7086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19"/>
              </a:lnSpc>
            </a:pPr>
            <a:r>
              <a:rPr lang="it-IT" sz="1094" noProof="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Il ristoro effettivo dipende </a:t>
            </a:r>
            <a:r>
              <a:rPr lang="it-IT" sz="1094" b="1" noProof="0" dirty="0">
                <a:solidFill>
                  <a:srgbClr val="FF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dalla fedeltà del prezzario ai costi reali</a:t>
            </a:r>
            <a:r>
              <a:rPr lang="it-IT" sz="1094" noProof="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: nel contesto attuale, il differenziale calcolato rischia di sottostimare lo squilibrio reale.</a:t>
            </a:r>
            <a:endParaRPr lang="it-IT" sz="1094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544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0"/>
              </a:spcBef>
            </a:pPr>
            <a:r>
              <a:rPr lang="it-IT" noProof="0" dirty="0"/>
              <a:t>La</a:t>
            </a:r>
            <a:r>
              <a:rPr lang="it-IT" spc="-35" noProof="0" dirty="0"/>
              <a:t> </a:t>
            </a:r>
            <a:r>
              <a:rPr lang="it-IT" spc="-10" noProof="0" dirty="0"/>
              <a:t>Disciplina</a:t>
            </a:r>
          </a:p>
        </p:txBody>
      </p:sp>
      <p:sp>
        <p:nvSpPr>
          <p:cNvPr id="3" name="object 3"/>
          <p:cNvSpPr/>
          <p:nvPr/>
        </p:nvSpPr>
        <p:spPr>
          <a:xfrm>
            <a:off x="465980" y="1144265"/>
            <a:ext cx="1033144" cy="214629"/>
          </a:xfrm>
          <a:custGeom>
            <a:avLst/>
            <a:gdLst/>
            <a:ahLst/>
            <a:cxnLst/>
            <a:rect l="l" t="t" r="r" b="b"/>
            <a:pathLst>
              <a:path w="1033144" h="214630">
                <a:moveTo>
                  <a:pt x="993650" y="214312"/>
                </a:moveTo>
                <a:lnTo>
                  <a:pt x="39142" y="214312"/>
                </a:lnTo>
                <a:lnTo>
                  <a:pt x="23906" y="211236"/>
                </a:lnTo>
                <a:lnTo>
                  <a:pt x="11464" y="202848"/>
                </a:lnTo>
                <a:lnTo>
                  <a:pt x="3075" y="190406"/>
                </a:lnTo>
                <a:lnTo>
                  <a:pt x="0" y="175170"/>
                </a:lnTo>
                <a:lnTo>
                  <a:pt x="0" y="39141"/>
                </a:lnTo>
                <a:lnTo>
                  <a:pt x="3075" y="23906"/>
                </a:lnTo>
                <a:lnTo>
                  <a:pt x="11464" y="11464"/>
                </a:lnTo>
                <a:lnTo>
                  <a:pt x="23906" y="3075"/>
                </a:lnTo>
                <a:lnTo>
                  <a:pt x="39142" y="0"/>
                </a:lnTo>
                <a:lnTo>
                  <a:pt x="993650" y="0"/>
                </a:lnTo>
                <a:lnTo>
                  <a:pt x="1029813" y="24163"/>
                </a:lnTo>
                <a:lnTo>
                  <a:pt x="1032792" y="39141"/>
                </a:lnTo>
                <a:lnTo>
                  <a:pt x="1032792" y="175170"/>
                </a:lnTo>
                <a:lnTo>
                  <a:pt x="1029716" y="190406"/>
                </a:lnTo>
                <a:lnTo>
                  <a:pt x="1021328" y="202848"/>
                </a:lnTo>
                <a:lnTo>
                  <a:pt x="1008886" y="211236"/>
                </a:lnTo>
                <a:lnTo>
                  <a:pt x="993650" y="214312"/>
                </a:lnTo>
                <a:close/>
              </a:path>
            </a:pathLst>
          </a:custGeom>
          <a:solidFill>
            <a:srgbClr val="DBE1F0"/>
          </a:solidFill>
        </p:spPr>
        <p:txBody>
          <a:bodyPr wrap="square" lIns="0" tIns="0" rIns="0" bIns="0" rtlCol="0"/>
          <a:lstStyle/>
          <a:p>
            <a:endParaRPr lang="it-IT" noProof="0" dirty="0"/>
          </a:p>
        </p:txBody>
      </p:sp>
      <p:sp>
        <p:nvSpPr>
          <p:cNvPr id="4" name="object 4"/>
          <p:cNvSpPr txBox="1"/>
          <p:nvPr/>
        </p:nvSpPr>
        <p:spPr>
          <a:xfrm>
            <a:off x="523155" y="1128009"/>
            <a:ext cx="7677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700" b="1" spc="-20" noProof="0" dirty="0">
                <a:solidFill>
                  <a:srgbClr val="1F497D"/>
                </a:solidFill>
                <a:latin typeface="Calibri"/>
                <a:cs typeface="Calibri"/>
              </a:rPr>
              <a:t>ART.</a:t>
            </a:r>
            <a:r>
              <a:rPr lang="it-IT" sz="7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700" b="1" noProof="0" dirty="0">
                <a:solidFill>
                  <a:srgbClr val="1F497D"/>
                </a:solidFill>
                <a:latin typeface="Calibri"/>
                <a:cs typeface="Calibri"/>
              </a:rPr>
              <a:t>1,</a:t>
            </a:r>
            <a:r>
              <a:rPr lang="it-IT" sz="7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COMMA </a:t>
            </a:r>
            <a:r>
              <a:rPr lang="it-IT" sz="700" b="1" spc="-25" noProof="0" dirty="0">
                <a:solidFill>
                  <a:srgbClr val="1F497D"/>
                </a:solidFill>
                <a:latin typeface="Calibri"/>
                <a:cs typeface="Calibri"/>
              </a:rPr>
              <a:t>490</a:t>
            </a:r>
            <a:endParaRPr lang="it-IT" sz="700" noProof="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280" y="1380489"/>
            <a:ext cx="535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b="1" noProof="0" dirty="0">
                <a:solidFill>
                  <a:srgbClr val="2F4471"/>
                </a:solidFill>
                <a:latin typeface="Calibri"/>
                <a:cs typeface="Calibri"/>
              </a:rPr>
              <a:t>Appalti</a:t>
            </a:r>
            <a:r>
              <a:rPr lang="it-IT" sz="1800" b="1" spc="-45" noProof="0" dirty="0">
                <a:solidFill>
                  <a:srgbClr val="2F4471"/>
                </a:solidFill>
                <a:latin typeface="Calibri"/>
                <a:cs typeface="Calibri"/>
              </a:rPr>
              <a:t> </a:t>
            </a:r>
            <a:r>
              <a:rPr lang="it-IT" sz="1800" b="1" noProof="0" dirty="0">
                <a:solidFill>
                  <a:srgbClr val="2F4471"/>
                </a:solidFill>
                <a:latin typeface="Calibri"/>
                <a:cs typeface="Calibri"/>
              </a:rPr>
              <a:t>di</a:t>
            </a:r>
            <a:r>
              <a:rPr lang="it-IT" sz="1800" b="1" spc="-40" noProof="0" dirty="0">
                <a:solidFill>
                  <a:srgbClr val="2F4471"/>
                </a:solidFill>
                <a:latin typeface="Calibri"/>
                <a:cs typeface="Calibri"/>
              </a:rPr>
              <a:t> </a:t>
            </a:r>
            <a:r>
              <a:rPr lang="it-IT" sz="1800" b="1" noProof="0" dirty="0">
                <a:solidFill>
                  <a:srgbClr val="2F4471"/>
                </a:solidFill>
                <a:latin typeface="Calibri"/>
                <a:cs typeface="Calibri"/>
              </a:rPr>
              <a:t>Lavori,</a:t>
            </a:r>
            <a:r>
              <a:rPr lang="it-IT" sz="1800" b="1" spc="-40" noProof="0" dirty="0">
                <a:solidFill>
                  <a:srgbClr val="2F4471"/>
                </a:solidFill>
                <a:latin typeface="Calibri"/>
                <a:cs typeface="Calibri"/>
              </a:rPr>
              <a:t> </a:t>
            </a:r>
            <a:r>
              <a:rPr lang="it-IT" sz="1800" b="1" spc="-10" noProof="0" dirty="0">
                <a:solidFill>
                  <a:srgbClr val="2F4471"/>
                </a:solidFill>
                <a:latin typeface="Calibri"/>
                <a:cs typeface="Calibri"/>
              </a:rPr>
              <a:t>Contraente</a:t>
            </a:r>
            <a:r>
              <a:rPr lang="it-IT" sz="1800" b="1" spc="-40" noProof="0" dirty="0">
                <a:solidFill>
                  <a:srgbClr val="2F4471"/>
                </a:solidFill>
                <a:latin typeface="Calibri"/>
                <a:cs typeface="Calibri"/>
              </a:rPr>
              <a:t> </a:t>
            </a:r>
            <a:r>
              <a:rPr lang="it-IT" sz="1800" b="1" noProof="0" dirty="0">
                <a:solidFill>
                  <a:srgbClr val="2F4471"/>
                </a:solidFill>
                <a:latin typeface="Calibri"/>
                <a:cs typeface="Calibri"/>
              </a:rPr>
              <a:t>Generale</a:t>
            </a:r>
            <a:r>
              <a:rPr lang="it-IT" sz="1800" b="1" spc="-40" noProof="0" dirty="0">
                <a:solidFill>
                  <a:srgbClr val="2F4471"/>
                </a:solidFill>
                <a:latin typeface="Calibri"/>
                <a:cs typeface="Calibri"/>
              </a:rPr>
              <a:t> </a:t>
            </a:r>
            <a:r>
              <a:rPr lang="it-IT" sz="1800" b="1" noProof="0" dirty="0">
                <a:solidFill>
                  <a:srgbClr val="2F4471"/>
                </a:solidFill>
                <a:latin typeface="Calibri"/>
                <a:cs typeface="Calibri"/>
              </a:rPr>
              <a:t>e</a:t>
            </a:r>
            <a:r>
              <a:rPr lang="it-IT" sz="1800" b="1" spc="-40" noProof="0" dirty="0">
                <a:solidFill>
                  <a:srgbClr val="2F4471"/>
                </a:solidFill>
                <a:latin typeface="Calibri"/>
                <a:cs typeface="Calibri"/>
              </a:rPr>
              <a:t> </a:t>
            </a:r>
            <a:r>
              <a:rPr lang="it-IT" sz="1800" b="1" spc="-10" noProof="0" dirty="0">
                <a:solidFill>
                  <a:srgbClr val="2F4471"/>
                </a:solidFill>
                <a:latin typeface="Calibri"/>
                <a:cs typeface="Calibri"/>
              </a:rPr>
              <a:t>Accordi-Quadro</a:t>
            </a:r>
            <a:endParaRPr lang="it-IT" sz="1800" noProof="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280" y="1764651"/>
            <a:ext cx="8202930" cy="147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5200"/>
              </a:lnSpc>
              <a:spcBef>
                <a:spcPts val="100"/>
              </a:spcBef>
            </a:pP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Per gli appalti di lavori, compresi quelli affidati a</a:t>
            </a:r>
            <a:r>
              <a:rPr lang="it-IT" sz="900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spc="-10" noProof="0" dirty="0">
                <a:solidFill>
                  <a:srgbClr val="1F497D"/>
                </a:solidFill>
                <a:latin typeface="Calibri"/>
                <a:cs typeface="Calibri"/>
              </a:rPr>
              <a:t>contraente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spc="-10" noProof="0" dirty="0">
                <a:solidFill>
                  <a:srgbClr val="1F497D"/>
                </a:solidFill>
                <a:latin typeface="Calibri"/>
                <a:cs typeface="Calibri"/>
              </a:rPr>
              <a:t>generale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 e gli accordi quadro aggiudicati sulla base</a:t>
            </a:r>
            <a:r>
              <a:rPr lang="it-IT" sz="900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della disciplina </a:t>
            </a:r>
            <a:r>
              <a:rPr lang="it-IT" sz="900" spc="-10" noProof="0" dirty="0">
                <a:solidFill>
                  <a:srgbClr val="1F497D"/>
                </a:solidFill>
                <a:latin typeface="Calibri"/>
                <a:cs typeface="Calibri"/>
              </a:rPr>
              <a:t>applicabile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 prima del Codice Appalti n.</a:t>
            </a:r>
            <a:r>
              <a:rPr lang="it-IT" sz="900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spc="-10" noProof="0" dirty="0">
                <a:solidFill>
                  <a:srgbClr val="1F497D"/>
                </a:solidFill>
                <a:latin typeface="Calibri"/>
                <a:cs typeface="Calibri"/>
              </a:rPr>
              <a:t>36/2023,</a:t>
            </a:r>
            <a:r>
              <a:rPr lang="it-IT" sz="900" spc="50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con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offerte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aventi termine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finale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presentazione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entro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il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30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giugno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2023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,</a:t>
            </a:r>
            <a:r>
              <a:rPr lang="it-IT" sz="900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lo</a:t>
            </a:r>
            <a:r>
              <a:rPr lang="it-IT" sz="900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stato</a:t>
            </a:r>
            <a:r>
              <a:rPr lang="it-IT" sz="900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900" spc="-10" noProof="0" dirty="0">
                <a:solidFill>
                  <a:srgbClr val="1F497D"/>
                </a:solidFill>
                <a:latin typeface="Calibri"/>
                <a:cs typeface="Calibri"/>
              </a:rPr>
              <a:t> avanzamento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dei</a:t>
            </a:r>
            <a:r>
              <a:rPr lang="it-IT" sz="900" spc="-10" noProof="0" dirty="0">
                <a:solidFill>
                  <a:srgbClr val="1F497D"/>
                </a:solidFill>
                <a:latin typeface="Calibri"/>
                <a:cs typeface="Calibri"/>
              </a:rPr>
              <a:t> lavori afferente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alle</a:t>
            </a:r>
            <a:r>
              <a:rPr lang="it-IT" sz="900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spc="-10" noProof="0" dirty="0">
                <a:solidFill>
                  <a:srgbClr val="1F497D"/>
                </a:solidFill>
                <a:latin typeface="Calibri"/>
                <a:cs typeface="Calibri"/>
              </a:rPr>
              <a:t>lavorazioni eseguite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lang="it-IT" sz="900" spc="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contabilizzate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partire</a:t>
            </a:r>
            <a:r>
              <a:rPr lang="it-IT" sz="9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dal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25" noProof="0" dirty="0">
                <a:solidFill>
                  <a:srgbClr val="1F497D"/>
                </a:solidFill>
                <a:latin typeface="Calibri"/>
                <a:cs typeface="Calibri"/>
              </a:rPr>
              <a:t>1°</a:t>
            </a:r>
            <a:r>
              <a:rPr lang="it-IT" sz="900" b="1" spc="50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gennaio</a:t>
            </a:r>
            <a:r>
              <a:rPr lang="it-IT" sz="9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2026</a:t>
            </a:r>
            <a:r>
              <a:rPr lang="it-IT" sz="9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lang="it-IT" sz="900" b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fino</a:t>
            </a:r>
            <a:r>
              <a:rPr lang="it-IT" sz="9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alla</a:t>
            </a:r>
            <a:r>
              <a:rPr lang="it-IT" sz="9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fine</a:t>
            </a:r>
            <a:r>
              <a:rPr lang="it-IT" sz="9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dei</a:t>
            </a:r>
            <a:r>
              <a:rPr lang="it-IT" sz="9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lavori</a:t>
            </a:r>
            <a:r>
              <a:rPr lang="it-IT" sz="900" b="1" spc="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è</a:t>
            </a:r>
            <a:r>
              <a:rPr lang="it-IT" sz="900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adottato</a:t>
            </a:r>
            <a:r>
              <a:rPr lang="it-IT" sz="900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applicando</a:t>
            </a:r>
            <a:r>
              <a:rPr lang="it-IT" sz="900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lang="it-IT" sz="900" spc="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prezzari</a:t>
            </a:r>
            <a:r>
              <a:rPr lang="it-IT" sz="9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predisposti</a:t>
            </a:r>
            <a:r>
              <a:rPr lang="it-IT" sz="9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annualmente</a:t>
            </a:r>
            <a:r>
              <a:rPr lang="it-IT" sz="9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dalle</a:t>
            </a:r>
            <a:r>
              <a:rPr lang="it-IT" sz="9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regioni</a:t>
            </a:r>
            <a:r>
              <a:rPr lang="it-IT" sz="9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lang="it-IT" sz="9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dalle</a:t>
            </a:r>
            <a:r>
              <a:rPr lang="it-IT" sz="9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province</a:t>
            </a:r>
            <a:r>
              <a:rPr lang="it-IT" sz="9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autonome</a:t>
            </a:r>
            <a:r>
              <a:rPr lang="it-IT" sz="9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ovvero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,</a:t>
            </a:r>
            <a:r>
              <a:rPr lang="it-IT" sz="900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ove</a:t>
            </a:r>
            <a:r>
              <a:rPr lang="it-IT" sz="900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applicabili,</a:t>
            </a:r>
            <a:r>
              <a:rPr lang="it-IT" sz="900" spc="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lang="it-IT" sz="9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prezzari</a:t>
            </a:r>
            <a:r>
              <a:rPr lang="it-IT" sz="900" b="1" spc="50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speciali</a:t>
            </a:r>
            <a:r>
              <a:rPr lang="it-IT" sz="9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adottati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previa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autorizzazione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MIT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ai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sensi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dell'articolo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41,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comma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13,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terzo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periodo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9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Codice</a:t>
            </a:r>
            <a:r>
              <a:rPr lang="it-IT" sz="9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spc="-10" noProof="0" dirty="0">
                <a:solidFill>
                  <a:srgbClr val="1F497D"/>
                </a:solidFill>
                <a:latin typeface="Calibri"/>
                <a:cs typeface="Calibri"/>
              </a:rPr>
              <a:t>36/2023.</a:t>
            </a:r>
            <a:endParaRPr lang="it-IT" sz="9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lang="it-IT" sz="900" noProof="0" dirty="0">
              <a:latin typeface="Calibri"/>
              <a:cs typeface="Calibri"/>
            </a:endParaRPr>
          </a:p>
          <a:p>
            <a:pPr marL="12700" marR="19685" algn="just">
              <a:lnSpc>
                <a:spcPct val="155200"/>
              </a:lnSpc>
            </a:pP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Ciò</a:t>
            </a:r>
            <a:r>
              <a:rPr lang="it-IT" sz="900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anche</a:t>
            </a:r>
            <a:r>
              <a:rPr lang="it-IT" sz="900" b="1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in</a:t>
            </a:r>
            <a:r>
              <a:rPr lang="it-IT" sz="9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deroga</a:t>
            </a:r>
            <a:r>
              <a:rPr lang="it-IT" sz="900" b="1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alle</a:t>
            </a:r>
            <a:r>
              <a:rPr lang="it-IT" sz="9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clausole</a:t>
            </a:r>
            <a:r>
              <a:rPr lang="it-IT" sz="900" b="1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b="1" noProof="0" dirty="0">
                <a:solidFill>
                  <a:srgbClr val="1F497D"/>
                </a:solidFill>
                <a:latin typeface="Calibri"/>
                <a:cs typeface="Calibri"/>
              </a:rPr>
              <a:t>contrattuali</a:t>
            </a:r>
            <a:r>
              <a:rPr lang="it-IT" sz="900" b="1" spc="229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ed</a:t>
            </a:r>
            <a:r>
              <a:rPr lang="it-IT" sz="900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è</a:t>
            </a:r>
            <a:r>
              <a:rPr lang="it-IT" sz="900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spc="-10" noProof="0" dirty="0">
                <a:solidFill>
                  <a:srgbClr val="1F497D"/>
                </a:solidFill>
                <a:latin typeface="Calibri"/>
                <a:cs typeface="Calibri"/>
              </a:rPr>
              <a:t>effettuata</a:t>
            </a:r>
            <a:r>
              <a:rPr lang="it-IT" sz="900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sia</a:t>
            </a:r>
            <a:r>
              <a:rPr lang="it-IT" sz="900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in</a:t>
            </a:r>
            <a:r>
              <a:rPr lang="it-IT" sz="900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aumento</a:t>
            </a:r>
            <a:r>
              <a:rPr lang="it-IT" sz="900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che</a:t>
            </a:r>
            <a:r>
              <a:rPr lang="it-IT" sz="900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in</a:t>
            </a:r>
            <a:r>
              <a:rPr lang="it-IT" sz="900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spc="-10" noProof="0" dirty="0">
                <a:solidFill>
                  <a:srgbClr val="1F497D"/>
                </a:solidFill>
                <a:latin typeface="Calibri"/>
                <a:cs typeface="Calibri"/>
              </a:rPr>
              <a:t>diminuzione</a:t>
            </a:r>
            <a:r>
              <a:rPr lang="it-IT" sz="900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rispetto</a:t>
            </a:r>
            <a:r>
              <a:rPr lang="it-IT" sz="900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ai</a:t>
            </a:r>
            <a:r>
              <a:rPr lang="it-IT" sz="900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prezzi</a:t>
            </a:r>
            <a:r>
              <a:rPr lang="it-IT" sz="900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posti</a:t>
            </a:r>
            <a:r>
              <a:rPr lang="it-IT" sz="900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lang="it-IT" sz="900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base</a:t>
            </a:r>
            <a:r>
              <a:rPr lang="it-IT" sz="900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900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gara,</a:t>
            </a:r>
            <a:r>
              <a:rPr lang="it-IT" sz="900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al</a:t>
            </a:r>
            <a:r>
              <a:rPr lang="it-IT" sz="900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netto</a:t>
            </a:r>
            <a:r>
              <a:rPr lang="it-IT" sz="900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dei</a:t>
            </a:r>
            <a:r>
              <a:rPr lang="it-IT" sz="900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ribassi</a:t>
            </a:r>
            <a:r>
              <a:rPr lang="it-IT" sz="900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formulati</a:t>
            </a:r>
            <a:r>
              <a:rPr lang="it-IT" sz="900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in</a:t>
            </a:r>
            <a:r>
              <a:rPr lang="it-IT" sz="900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noProof="0" dirty="0">
                <a:solidFill>
                  <a:srgbClr val="1F497D"/>
                </a:solidFill>
                <a:latin typeface="Calibri"/>
                <a:cs typeface="Calibri"/>
              </a:rPr>
              <a:t>sede</a:t>
            </a:r>
            <a:r>
              <a:rPr lang="it-IT" sz="900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spc="-25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900" spc="50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900" spc="-10" noProof="0" dirty="0">
                <a:solidFill>
                  <a:srgbClr val="1F497D"/>
                </a:solidFill>
                <a:latin typeface="Calibri"/>
                <a:cs typeface="Calibri"/>
              </a:rPr>
              <a:t>offerta.</a:t>
            </a:r>
            <a:endParaRPr lang="it-IT" sz="900" noProof="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1218" y="3364111"/>
            <a:ext cx="2673985" cy="1223010"/>
            <a:chOff x="461218" y="3364111"/>
            <a:chExt cx="2673985" cy="1223010"/>
          </a:xfrm>
        </p:grpSpPr>
        <p:sp>
          <p:nvSpPr>
            <p:cNvPr id="8" name="object 8"/>
            <p:cNvSpPr/>
            <p:nvPr/>
          </p:nvSpPr>
          <p:spPr>
            <a:xfrm>
              <a:off x="465980" y="3368873"/>
              <a:ext cx="2664460" cy="1213485"/>
            </a:xfrm>
            <a:custGeom>
              <a:avLst/>
              <a:gdLst/>
              <a:ahLst/>
              <a:cxnLst/>
              <a:rect l="l" t="t" r="r" b="b"/>
              <a:pathLst>
                <a:path w="2664460" h="1213485">
                  <a:moveTo>
                    <a:pt x="2615471" y="1213098"/>
                  </a:moveTo>
                  <a:lnTo>
                    <a:pt x="48924" y="1213098"/>
                  </a:lnTo>
                  <a:lnTo>
                    <a:pt x="29880" y="1209253"/>
                  </a:lnTo>
                  <a:lnTo>
                    <a:pt x="14329" y="1198768"/>
                  </a:lnTo>
                  <a:lnTo>
                    <a:pt x="3844" y="1183217"/>
                  </a:lnTo>
                  <a:lnTo>
                    <a:pt x="0" y="1164173"/>
                  </a:lnTo>
                  <a:lnTo>
                    <a:pt x="0" y="48924"/>
                  </a:lnTo>
                  <a:lnTo>
                    <a:pt x="3844" y="29880"/>
                  </a:lnTo>
                  <a:lnTo>
                    <a:pt x="14329" y="14329"/>
                  </a:lnTo>
                  <a:lnTo>
                    <a:pt x="29880" y="3844"/>
                  </a:lnTo>
                  <a:lnTo>
                    <a:pt x="48924" y="0"/>
                  </a:lnTo>
                  <a:lnTo>
                    <a:pt x="2615471" y="0"/>
                  </a:lnTo>
                  <a:lnTo>
                    <a:pt x="2656175" y="21781"/>
                  </a:lnTo>
                  <a:lnTo>
                    <a:pt x="2664395" y="48924"/>
                  </a:lnTo>
                  <a:lnTo>
                    <a:pt x="2664395" y="1164173"/>
                  </a:lnTo>
                  <a:lnTo>
                    <a:pt x="2660550" y="1183217"/>
                  </a:lnTo>
                  <a:lnTo>
                    <a:pt x="2650065" y="1198768"/>
                  </a:lnTo>
                  <a:lnTo>
                    <a:pt x="2634514" y="1209253"/>
                  </a:lnTo>
                  <a:lnTo>
                    <a:pt x="2615471" y="1213098"/>
                  </a:lnTo>
                  <a:close/>
                </a:path>
              </a:pathLst>
            </a:custGeom>
            <a:solidFill>
              <a:srgbClr val="DBE1F0"/>
            </a:solidFill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465980" y="3368873"/>
              <a:ext cx="2664460" cy="1213485"/>
            </a:xfrm>
            <a:custGeom>
              <a:avLst/>
              <a:gdLst/>
              <a:ahLst/>
              <a:cxnLst/>
              <a:rect l="l" t="t" r="r" b="b"/>
              <a:pathLst>
                <a:path w="2664460" h="1213485">
                  <a:moveTo>
                    <a:pt x="0" y="48924"/>
                  </a:moveTo>
                  <a:lnTo>
                    <a:pt x="3844" y="29880"/>
                  </a:lnTo>
                  <a:lnTo>
                    <a:pt x="14329" y="14329"/>
                  </a:lnTo>
                  <a:lnTo>
                    <a:pt x="29880" y="3844"/>
                  </a:lnTo>
                  <a:lnTo>
                    <a:pt x="48924" y="0"/>
                  </a:lnTo>
                  <a:lnTo>
                    <a:pt x="2615471" y="0"/>
                  </a:lnTo>
                  <a:lnTo>
                    <a:pt x="2656175" y="21781"/>
                  </a:lnTo>
                  <a:lnTo>
                    <a:pt x="2664395" y="48924"/>
                  </a:lnTo>
                  <a:lnTo>
                    <a:pt x="2664395" y="1164173"/>
                  </a:lnTo>
                  <a:lnTo>
                    <a:pt x="2660550" y="1183217"/>
                  </a:lnTo>
                  <a:lnTo>
                    <a:pt x="2650065" y="1198768"/>
                  </a:lnTo>
                  <a:lnTo>
                    <a:pt x="2634514" y="1209253"/>
                  </a:lnTo>
                  <a:lnTo>
                    <a:pt x="2615471" y="1213098"/>
                  </a:lnTo>
                  <a:lnTo>
                    <a:pt x="48924" y="1213098"/>
                  </a:lnTo>
                  <a:lnTo>
                    <a:pt x="29880" y="1209253"/>
                  </a:lnTo>
                  <a:lnTo>
                    <a:pt x="14329" y="1198768"/>
                  </a:lnTo>
                  <a:lnTo>
                    <a:pt x="3844" y="1183217"/>
                  </a:lnTo>
                  <a:lnTo>
                    <a:pt x="0" y="1164173"/>
                  </a:lnTo>
                  <a:lnTo>
                    <a:pt x="0" y="48924"/>
                  </a:lnTo>
                  <a:close/>
                </a:path>
              </a:pathLst>
            </a:custGeom>
            <a:ln w="9524">
              <a:solidFill>
                <a:srgbClr val="C1C8D6"/>
              </a:solidFill>
            </a:ln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3156" y="3429895"/>
            <a:ext cx="1652270" cy="44450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it-IT" sz="1100" b="1" spc="-10" noProof="0" dirty="0">
                <a:solidFill>
                  <a:srgbClr val="FF0000"/>
                </a:solidFill>
                <a:latin typeface="Calibri"/>
                <a:cs typeface="Calibri"/>
              </a:rPr>
              <a:t>Offerte</a:t>
            </a:r>
            <a:r>
              <a:rPr lang="it-IT" sz="1100" b="1" spc="-3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FF0000"/>
                </a:solidFill>
                <a:latin typeface="Calibri"/>
                <a:cs typeface="Calibri"/>
              </a:rPr>
              <a:t>ante</a:t>
            </a:r>
            <a:r>
              <a:rPr lang="it-IT" sz="1100" b="1" spc="-2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FF0000"/>
                </a:solidFill>
                <a:latin typeface="Calibri"/>
                <a:cs typeface="Calibri"/>
              </a:rPr>
              <a:t>31/12/2021</a:t>
            </a:r>
            <a:endParaRPr lang="it-IT" sz="1100" noProof="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374650" algn="l"/>
                <a:tab pos="1209040" algn="l"/>
              </a:tabLst>
            </a:pPr>
            <a:r>
              <a:rPr lang="it-IT" sz="1100" b="1" spc="-50" noProof="0" dirty="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	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maggiori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	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importi</a:t>
            </a:r>
            <a:endParaRPr lang="it-IT" sz="1100" noProof="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3156" y="3639445"/>
            <a:ext cx="249618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51989">
              <a:lnSpc>
                <a:spcPct val="125000"/>
              </a:lnSpc>
              <a:spcBef>
                <a:spcPts val="100"/>
              </a:spcBef>
            </a:pP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derivanti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dall'applicazione</a:t>
            </a:r>
            <a:r>
              <a:rPr lang="it-IT" sz="1100" b="1" spc="409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dei</a:t>
            </a:r>
            <a:r>
              <a:rPr lang="it-IT" sz="1100" b="1" spc="409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prezzari</a:t>
            </a:r>
            <a:r>
              <a:rPr lang="it-IT" sz="1100" b="1" spc="40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aggiornati</a:t>
            </a:r>
            <a:endParaRPr lang="it-IT" sz="1100" noProof="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3156" y="4058545"/>
            <a:ext cx="249174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sono</a:t>
            </a:r>
            <a:r>
              <a:rPr lang="it-IT" sz="1100" b="1" spc="1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riconosciuti</a:t>
            </a:r>
            <a:r>
              <a:rPr lang="it-IT" sz="1100" b="1" spc="1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dalle</a:t>
            </a:r>
            <a:r>
              <a:rPr lang="it-IT" sz="1100" b="1" spc="1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committenti</a:t>
            </a:r>
            <a:r>
              <a:rPr lang="it-IT" sz="1100" b="1" spc="1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nella misura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lang="it-IT" sz="1100" b="1" spc="-1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100" b="1" spc="-20" noProof="0" dirty="0">
                <a:solidFill>
                  <a:srgbClr val="FF0000"/>
                </a:solidFill>
                <a:latin typeface="Calibri"/>
                <a:cs typeface="Calibri"/>
              </a:rPr>
              <a:t>90%.</a:t>
            </a:r>
            <a:endParaRPr lang="it-IT" sz="1100" noProof="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235002" y="3334077"/>
            <a:ext cx="2673985" cy="1223010"/>
            <a:chOff x="3235002" y="3334077"/>
            <a:chExt cx="2673985" cy="1223010"/>
          </a:xfrm>
        </p:grpSpPr>
        <p:sp>
          <p:nvSpPr>
            <p:cNvPr id="14" name="object 14"/>
            <p:cNvSpPr/>
            <p:nvPr/>
          </p:nvSpPr>
          <p:spPr>
            <a:xfrm>
              <a:off x="3239765" y="3338840"/>
              <a:ext cx="2664460" cy="1213485"/>
            </a:xfrm>
            <a:custGeom>
              <a:avLst/>
              <a:gdLst/>
              <a:ahLst/>
              <a:cxnLst/>
              <a:rect l="l" t="t" r="r" b="b"/>
              <a:pathLst>
                <a:path w="2664460" h="1213485">
                  <a:moveTo>
                    <a:pt x="2615471" y="1213098"/>
                  </a:moveTo>
                  <a:lnTo>
                    <a:pt x="48923" y="1213098"/>
                  </a:lnTo>
                  <a:lnTo>
                    <a:pt x="29880" y="1209253"/>
                  </a:lnTo>
                  <a:lnTo>
                    <a:pt x="14329" y="1198768"/>
                  </a:lnTo>
                  <a:lnTo>
                    <a:pt x="3844" y="1183217"/>
                  </a:lnTo>
                  <a:lnTo>
                    <a:pt x="0" y="1164173"/>
                  </a:lnTo>
                  <a:lnTo>
                    <a:pt x="0" y="48924"/>
                  </a:lnTo>
                  <a:lnTo>
                    <a:pt x="3844" y="29880"/>
                  </a:lnTo>
                  <a:lnTo>
                    <a:pt x="14329" y="14329"/>
                  </a:lnTo>
                  <a:lnTo>
                    <a:pt x="29880" y="3844"/>
                  </a:lnTo>
                  <a:lnTo>
                    <a:pt x="48923" y="0"/>
                  </a:lnTo>
                  <a:lnTo>
                    <a:pt x="2615471" y="0"/>
                  </a:lnTo>
                  <a:lnTo>
                    <a:pt x="2656175" y="21781"/>
                  </a:lnTo>
                  <a:lnTo>
                    <a:pt x="2664395" y="48924"/>
                  </a:lnTo>
                  <a:lnTo>
                    <a:pt x="2664395" y="1164173"/>
                  </a:lnTo>
                  <a:lnTo>
                    <a:pt x="2660550" y="1183217"/>
                  </a:lnTo>
                  <a:lnTo>
                    <a:pt x="2650066" y="1198768"/>
                  </a:lnTo>
                  <a:lnTo>
                    <a:pt x="2634514" y="1209253"/>
                  </a:lnTo>
                  <a:lnTo>
                    <a:pt x="2615471" y="1213098"/>
                  </a:lnTo>
                  <a:close/>
                </a:path>
              </a:pathLst>
            </a:custGeom>
            <a:solidFill>
              <a:srgbClr val="DBE1F0"/>
            </a:solidFill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3239765" y="3338840"/>
              <a:ext cx="2664460" cy="1213485"/>
            </a:xfrm>
            <a:custGeom>
              <a:avLst/>
              <a:gdLst/>
              <a:ahLst/>
              <a:cxnLst/>
              <a:rect l="l" t="t" r="r" b="b"/>
              <a:pathLst>
                <a:path w="2664460" h="1213485">
                  <a:moveTo>
                    <a:pt x="0" y="48924"/>
                  </a:moveTo>
                  <a:lnTo>
                    <a:pt x="3844" y="29880"/>
                  </a:lnTo>
                  <a:lnTo>
                    <a:pt x="14329" y="14329"/>
                  </a:lnTo>
                  <a:lnTo>
                    <a:pt x="29880" y="3844"/>
                  </a:lnTo>
                  <a:lnTo>
                    <a:pt x="48923" y="0"/>
                  </a:lnTo>
                  <a:lnTo>
                    <a:pt x="2615471" y="0"/>
                  </a:lnTo>
                  <a:lnTo>
                    <a:pt x="2656175" y="21781"/>
                  </a:lnTo>
                  <a:lnTo>
                    <a:pt x="2664395" y="48924"/>
                  </a:lnTo>
                  <a:lnTo>
                    <a:pt x="2664395" y="1164173"/>
                  </a:lnTo>
                  <a:lnTo>
                    <a:pt x="2660550" y="1183217"/>
                  </a:lnTo>
                  <a:lnTo>
                    <a:pt x="2650066" y="1198768"/>
                  </a:lnTo>
                  <a:lnTo>
                    <a:pt x="2634514" y="1209253"/>
                  </a:lnTo>
                  <a:lnTo>
                    <a:pt x="2615471" y="1213098"/>
                  </a:lnTo>
                  <a:lnTo>
                    <a:pt x="48923" y="1213098"/>
                  </a:lnTo>
                  <a:lnTo>
                    <a:pt x="29880" y="1209253"/>
                  </a:lnTo>
                  <a:lnTo>
                    <a:pt x="14329" y="1198768"/>
                  </a:lnTo>
                  <a:lnTo>
                    <a:pt x="3844" y="1183217"/>
                  </a:lnTo>
                  <a:lnTo>
                    <a:pt x="0" y="1164173"/>
                  </a:lnTo>
                  <a:lnTo>
                    <a:pt x="0" y="48924"/>
                  </a:lnTo>
                  <a:close/>
                </a:path>
              </a:pathLst>
            </a:custGeom>
            <a:ln w="9524">
              <a:solidFill>
                <a:srgbClr val="C1C8D6"/>
              </a:solidFill>
            </a:ln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307715" y="3429895"/>
            <a:ext cx="2308225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5280">
              <a:lnSpc>
                <a:spcPct val="125000"/>
              </a:lnSpc>
              <a:spcBef>
                <a:spcPts val="100"/>
              </a:spcBef>
            </a:pPr>
            <a:r>
              <a:rPr lang="it-IT" sz="1100" b="1" spc="-10" noProof="0" dirty="0">
                <a:solidFill>
                  <a:srgbClr val="FF0000"/>
                </a:solidFill>
                <a:latin typeface="Calibri"/>
                <a:cs typeface="Calibri"/>
              </a:rPr>
              <a:t>Offerte 01/01/2022</a:t>
            </a:r>
            <a:r>
              <a:rPr lang="it-IT" sz="1100" b="1" spc="-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lang="it-IT" sz="1100" b="1" spc="-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FF0000"/>
                </a:solidFill>
                <a:latin typeface="Calibri"/>
                <a:cs typeface="Calibri"/>
              </a:rPr>
              <a:t>30/06/2023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I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maggiori</a:t>
            </a:r>
            <a:r>
              <a:rPr lang="it-IT" sz="11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importi</a:t>
            </a:r>
            <a:r>
              <a:rPr lang="it-IT" sz="11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derivanti</a:t>
            </a:r>
            <a:endParaRPr lang="it-IT" sz="1100" noProof="0" dirty="0">
              <a:latin typeface="Calibri"/>
              <a:cs typeface="Calibri"/>
            </a:endParaRPr>
          </a:p>
          <a:p>
            <a:pPr marL="12700" marR="5080">
              <a:lnSpc>
                <a:spcPct val="125000"/>
              </a:lnSpc>
            </a:pP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dall'applicazione</a:t>
            </a:r>
            <a:r>
              <a:rPr lang="it-IT" sz="11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dei</a:t>
            </a:r>
            <a:r>
              <a:rPr lang="it-IT" sz="11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prezzari</a:t>
            </a:r>
            <a:r>
              <a:rPr lang="it-IT" sz="11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aggiornati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sono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riconosciuti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dalle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committenti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nella</a:t>
            </a:r>
            <a:r>
              <a:rPr lang="it-IT" sz="11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misura</a:t>
            </a:r>
            <a:r>
              <a:rPr lang="it-IT" sz="11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FF0000"/>
                </a:solidFill>
                <a:latin typeface="Calibri"/>
                <a:cs typeface="Calibri"/>
              </a:rPr>
              <a:t>dell'80%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.</a:t>
            </a:r>
            <a:endParaRPr lang="it-IT" sz="1100" noProof="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08786" y="3364111"/>
            <a:ext cx="2674620" cy="1223010"/>
            <a:chOff x="6008786" y="3364111"/>
            <a:chExt cx="2674620" cy="1223010"/>
          </a:xfrm>
        </p:grpSpPr>
        <p:sp>
          <p:nvSpPr>
            <p:cNvPr id="18" name="object 18"/>
            <p:cNvSpPr/>
            <p:nvPr/>
          </p:nvSpPr>
          <p:spPr>
            <a:xfrm>
              <a:off x="6013549" y="3368873"/>
              <a:ext cx="2665095" cy="1213485"/>
            </a:xfrm>
            <a:custGeom>
              <a:avLst/>
              <a:gdLst/>
              <a:ahLst/>
              <a:cxnLst/>
              <a:rect l="l" t="t" r="r" b="b"/>
              <a:pathLst>
                <a:path w="2665095" h="1213485">
                  <a:moveTo>
                    <a:pt x="2615545" y="1213098"/>
                  </a:moveTo>
                  <a:lnTo>
                    <a:pt x="48924" y="1213098"/>
                  </a:lnTo>
                  <a:lnTo>
                    <a:pt x="29880" y="1209253"/>
                  </a:lnTo>
                  <a:lnTo>
                    <a:pt x="14329" y="1198768"/>
                  </a:lnTo>
                  <a:lnTo>
                    <a:pt x="3844" y="1183217"/>
                  </a:lnTo>
                  <a:lnTo>
                    <a:pt x="0" y="1164173"/>
                  </a:lnTo>
                  <a:lnTo>
                    <a:pt x="0" y="48924"/>
                  </a:lnTo>
                  <a:lnTo>
                    <a:pt x="3844" y="29880"/>
                  </a:lnTo>
                  <a:lnTo>
                    <a:pt x="14329" y="14329"/>
                  </a:lnTo>
                  <a:lnTo>
                    <a:pt x="29880" y="3844"/>
                  </a:lnTo>
                  <a:lnTo>
                    <a:pt x="48924" y="0"/>
                  </a:lnTo>
                  <a:lnTo>
                    <a:pt x="2615545" y="0"/>
                  </a:lnTo>
                  <a:lnTo>
                    <a:pt x="2656250" y="21781"/>
                  </a:lnTo>
                  <a:lnTo>
                    <a:pt x="2664470" y="48924"/>
                  </a:lnTo>
                  <a:lnTo>
                    <a:pt x="2664470" y="1164173"/>
                  </a:lnTo>
                  <a:lnTo>
                    <a:pt x="2660625" y="1183217"/>
                  </a:lnTo>
                  <a:lnTo>
                    <a:pt x="2650140" y="1198768"/>
                  </a:lnTo>
                  <a:lnTo>
                    <a:pt x="2634589" y="1209253"/>
                  </a:lnTo>
                  <a:lnTo>
                    <a:pt x="2615545" y="1213098"/>
                  </a:lnTo>
                  <a:close/>
                </a:path>
              </a:pathLst>
            </a:custGeom>
            <a:solidFill>
              <a:srgbClr val="DBE1F0"/>
            </a:solidFill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6013549" y="3368873"/>
              <a:ext cx="2665095" cy="1213485"/>
            </a:xfrm>
            <a:custGeom>
              <a:avLst/>
              <a:gdLst/>
              <a:ahLst/>
              <a:cxnLst/>
              <a:rect l="l" t="t" r="r" b="b"/>
              <a:pathLst>
                <a:path w="2665095" h="1213485">
                  <a:moveTo>
                    <a:pt x="0" y="48924"/>
                  </a:moveTo>
                  <a:lnTo>
                    <a:pt x="3844" y="29880"/>
                  </a:lnTo>
                  <a:lnTo>
                    <a:pt x="14329" y="14329"/>
                  </a:lnTo>
                  <a:lnTo>
                    <a:pt x="29880" y="3844"/>
                  </a:lnTo>
                  <a:lnTo>
                    <a:pt x="48924" y="0"/>
                  </a:lnTo>
                  <a:lnTo>
                    <a:pt x="2615545" y="0"/>
                  </a:lnTo>
                  <a:lnTo>
                    <a:pt x="2656250" y="21781"/>
                  </a:lnTo>
                  <a:lnTo>
                    <a:pt x="2664470" y="48924"/>
                  </a:lnTo>
                  <a:lnTo>
                    <a:pt x="2664470" y="1164173"/>
                  </a:lnTo>
                  <a:lnTo>
                    <a:pt x="2660625" y="1183217"/>
                  </a:lnTo>
                  <a:lnTo>
                    <a:pt x="2650140" y="1198768"/>
                  </a:lnTo>
                  <a:lnTo>
                    <a:pt x="2634589" y="1209253"/>
                  </a:lnTo>
                  <a:lnTo>
                    <a:pt x="2615545" y="1213098"/>
                  </a:lnTo>
                  <a:lnTo>
                    <a:pt x="48924" y="1213098"/>
                  </a:lnTo>
                  <a:lnTo>
                    <a:pt x="29880" y="1209253"/>
                  </a:lnTo>
                  <a:lnTo>
                    <a:pt x="14329" y="1198768"/>
                  </a:lnTo>
                  <a:lnTo>
                    <a:pt x="3844" y="1183217"/>
                  </a:lnTo>
                  <a:lnTo>
                    <a:pt x="0" y="1164173"/>
                  </a:lnTo>
                  <a:lnTo>
                    <a:pt x="0" y="48924"/>
                  </a:lnTo>
                  <a:close/>
                </a:path>
              </a:pathLst>
            </a:custGeom>
            <a:ln w="9524">
              <a:solidFill>
                <a:srgbClr val="C1C8D6"/>
              </a:solidFill>
            </a:ln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079490" y="3358337"/>
            <a:ext cx="2463165" cy="43497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lang="it-IT" sz="1100" b="1" noProof="0" dirty="0">
                <a:solidFill>
                  <a:srgbClr val="FF0000"/>
                </a:solidFill>
                <a:latin typeface="Calibri"/>
                <a:cs typeface="Calibri"/>
              </a:rPr>
              <a:t>Natura</a:t>
            </a:r>
            <a:r>
              <a:rPr lang="it-IT" sz="1100" b="1" spc="-5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FF0000"/>
                </a:solidFill>
                <a:latin typeface="Calibri"/>
                <a:cs typeface="Calibri"/>
              </a:rPr>
              <a:t>strutturale</a:t>
            </a:r>
            <a:endParaRPr lang="it-IT" sz="1100" noProof="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lang="it-IT" sz="1000" b="1" spc="26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differenza</a:t>
            </a:r>
            <a:r>
              <a:rPr lang="it-IT" sz="1000" b="1" spc="26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1000" b="1" spc="26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DL</a:t>
            </a:r>
            <a:r>
              <a:rPr lang="it-IT" sz="1000" b="1" spc="26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Aiuti,</a:t>
            </a:r>
            <a:r>
              <a:rPr lang="it-IT" sz="1000" b="1" spc="26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lang="it-IT" sz="1000" b="1" spc="26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misura</a:t>
            </a:r>
            <a:r>
              <a:rPr lang="it-IT" sz="1000" b="1" spc="27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non</a:t>
            </a:r>
            <a:r>
              <a:rPr lang="it-IT" sz="1000" b="1" spc="26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spc="-50" noProof="0" dirty="0">
                <a:solidFill>
                  <a:srgbClr val="FF0000"/>
                </a:solidFill>
                <a:latin typeface="Calibri"/>
                <a:cs typeface="Calibri"/>
              </a:rPr>
              <a:t>è</a:t>
            </a:r>
            <a:endParaRPr lang="it-IT" sz="1000" noProof="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79490" y="3767454"/>
            <a:ext cx="2468245" cy="868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0600"/>
              </a:lnSpc>
              <a:spcBef>
                <a:spcPts val="100"/>
              </a:spcBef>
            </a:pP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transitoria:</a:t>
            </a:r>
            <a:r>
              <a:rPr lang="it-IT" sz="1000" b="1" spc="430" noProof="0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opererà</a:t>
            </a:r>
            <a:r>
              <a:rPr lang="it-IT" sz="1000" b="1" spc="430" noProof="0" dirty="0">
                <a:solidFill>
                  <a:srgbClr val="1F497D"/>
                </a:solidFill>
                <a:latin typeface="Calibri"/>
                <a:cs typeface="Calibri"/>
              </a:rPr>
              <a:t> 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sino</a:t>
            </a:r>
            <a:r>
              <a:rPr lang="it-IT" sz="1000" b="1" spc="430" noProof="0" dirty="0">
                <a:solidFill>
                  <a:srgbClr val="1F497D"/>
                </a:solidFill>
                <a:latin typeface="Calibri"/>
                <a:cs typeface="Calibri"/>
              </a:rPr>
              <a:t> 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al</a:t>
            </a:r>
            <a:r>
              <a:rPr lang="it-IT" sz="1000" b="1" spc="430" noProof="0" dirty="0">
                <a:solidFill>
                  <a:srgbClr val="1F497D"/>
                </a:solidFill>
                <a:latin typeface="Calibri"/>
                <a:cs typeface="Calibri"/>
              </a:rPr>
              <a:t> 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naturale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esaurimento</a:t>
            </a:r>
            <a:r>
              <a:rPr lang="it-IT" sz="1000" b="1" spc="180" noProof="0" dirty="0">
                <a:solidFill>
                  <a:srgbClr val="1F497D"/>
                </a:solidFill>
                <a:latin typeface="Calibri"/>
                <a:cs typeface="Calibri"/>
              </a:rPr>
              <a:t> 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000" b="1" spc="180" noProof="0" dirty="0">
                <a:solidFill>
                  <a:srgbClr val="1F497D"/>
                </a:solidFill>
                <a:latin typeface="Calibri"/>
                <a:cs typeface="Calibri"/>
              </a:rPr>
              <a:t> 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ciascun</a:t>
            </a:r>
            <a:r>
              <a:rPr lang="it-IT" sz="1000" b="1" spc="180" noProof="0" dirty="0">
                <a:solidFill>
                  <a:srgbClr val="1F497D"/>
                </a:solidFill>
                <a:latin typeface="Calibri"/>
                <a:cs typeface="Calibri"/>
              </a:rPr>
              <a:t> 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contratto,</a:t>
            </a:r>
            <a:r>
              <a:rPr lang="it-IT" sz="1000" b="1" spc="180" noProof="0" dirty="0">
                <a:solidFill>
                  <a:srgbClr val="1F497D"/>
                </a:solidFill>
                <a:latin typeface="Calibri"/>
                <a:cs typeface="Calibri"/>
              </a:rPr>
              <a:t>  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senza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scadenza</a:t>
            </a:r>
            <a:r>
              <a:rPr lang="it-IT" sz="1000" b="1" spc="-5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predefinita</a:t>
            </a:r>
            <a:endParaRPr lang="it-IT" sz="1000" noProof="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lang="it-IT" sz="900" b="1" spc="-50" noProof="0" dirty="0">
                <a:solidFill>
                  <a:srgbClr val="1F497D"/>
                </a:solidFill>
                <a:latin typeface="Calibri"/>
                <a:cs typeface="Calibri"/>
              </a:rPr>
              <a:t>.</a:t>
            </a:r>
            <a:endParaRPr lang="it-IT" sz="900" noProof="0" dirty="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3008" y="4655162"/>
            <a:ext cx="1136323" cy="306652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8602229" y="4782528"/>
            <a:ext cx="248514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30"/>
              </a:spcBef>
            </a:pPr>
            <a:r>
              <a:rPr lang="it-IT" spc="-50" noProof="0" dirty="0"/>
              <a:t>3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6429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it-IT" spc="-20" noProof="0" dirty="0"/>
              <a:t>Avv.</a:t>
            </a:r>
            <a:r>
              <a:rPr lang="it-IT" spc="5" noProof="0" dirty="0"/>
              <a:t> </a:t>
            </a:r>
            <a:r>
              <a:rPr lang="it-IT" spc="-10" noProof="0" dirty="0"/>
              <a:t>Francesca</a:t>
            </a:r>
            <a:r>
              <a:rPr lang="it-IT" spc="5" noProof="0" dirty="0"/>
              <a:t> </a:t>
            </a:r>
            <a:r>
              <a:rPr lang="it-IT" spc="-10" noProof="0" dirty="0"/>
              <a:t>Ottavi</a:t>
            </a:r>
            <a:r>
              <a:rPr lang="it-IT" spc="5" noProof="0" dirty="0"/>
              <a:t> </a:t>
            </a:r>
            <a:r>
              <a:rPr lang="it-IT" noProof="0" dirty="0"/>
              <a:t>–</a:t>
            </a:r>
            <a:r>
              <a:rPr lang="it-IT" spc="5" noProof="0" dirty="0"/>
              <a:t> </a:t>
            </a:r>
            <a:r>
              <a:rPr lang="it-IT" spc="-10" noProof="0" dirty="0"/>
              <a:t>Direzione</a:t>
            </a:r>
            <a:r>
              <a:rPr lang="it-IT" spc="10" noProof="0" dirty="0"/>
              <a:t> </a:t>
            </a:r>
            <a:r>
              <a:rPr lang="it-IT" spc="-10" noProof="0" dirty="0"/>
              <a:t>Legislazione</a:t>
            </a:r>
            <a:r>
              <a:rPr lang="it-IT" spc="5" noProof="0" dirty="0"/>
              <a:t> </a:t>
            </a:r>
            <a:r>
              <a:rPr lang="it-IT" noProof="0" dirty="0"/>
              <a:t>Opere</a:t>
            </a:r>
            <a:r>
              <a:rPr lang="it-IT" spc="5" noProof="0" dirty="0"/>
              <a:t> </a:t>
            </a:r>
            <a:r>
              <a:rPr lang="it-IT" spc="-10" noProof="0" dirty="0"/>
              <a:t>Pubbliche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96119" y="502593"/>
            <a:ext cx="1710258" cy="248692"/>
          </a:xfrm>
          <a:prstGeom prst="roundRect">
            <a:avLst>
              <a:gd name="adj" fmla="val 18196"/>
            </a:avLst>
          </a:prstGeom>
          <a:solidFill>
            <a:srgbClr val="DAE4F1"/>
          </a:solidFill>
          <a:ln/>
        </p:spPr>
        <p:txBody>
          <a:bodyPr/>
          <a:lstStyle/>
          <a:p>
            <a:endParaRPr lang="it-IT" noProof="0" dirty="0"/>
          </a:p>
        </p:txBody>
      </p:sp>
      <p:sp>
        <p:nvSpPr>
          <p:cNvPr id="3" name="Text 1"/>
          <p:cNvSpPr/>
          <p:nvPr/>
        </p:nvSpPr>
        <p:spPr>
          <a:xfrm>
            <a:off x="576858" y="542925"/>
            <a:ext cx="1548780" cy="168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1313"/>
              </a:lnSpc>
            </a:pPr>
            <a:r>
              <a:rPr lang="it-IT" sz="844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CAPITOLO 1 — D.LGS. 50/2016</a:t>
            </a:r>
            <a:endParaRPr lang="it-IT" sz="844" noProof="0" dirty="0"/>
          </a:p>
        </p:txBody>
      </p:sp>
      <p:sp>
        <p:nvSpPr>
          <p:cNvPr id="4" name="Text 2"/>
          <p:cNvSpPr/>
          <p:nvPr/>
        </p:nvSpPr>
        <p:spPr>
          <a:xfrm>
            <a:off x="496119" y="802407"/>
            <a:ext cx="6021065" cy="4208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313"/>
              </a:lnSpc>
            </a:pPr>
            <a:r>
              <a:rPr lang="it-IT" sz="2625" b="1" noProof="0" dirty="0">
                <a:solidFill>
                  <a:srgbClr val="376092"/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</a:rPr>
              <a:t>Rinegoziazione secondo Buona Fede</a:t>
            </a:r>
            <a:endParaRPr lang="it-IT" sz="2625" noProof="0" dirty="0"/>
          </a:p>
        </p:txBody>
      </p:sp>
      <p:sp>
        <p:nvSpPr>
          <p:cNvPr id="5" name="Text 3"/>
          <p:cNvSpPr/>
          <p:nvPr/>
        </p:nvSpPr>
        <p:spPr>
          <a:xfrm>
            <a:off x="496119" y="1415207"/>
            <a:ext cx="8151763" cy="4201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625"/>
              </a:lnSpc>
            </a:pPr>
            <a:r>
              <a:rPr lang="it-IT" sz="1031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Ove </a:t>
            </a:r>
            <a:r>
              <a:rPr lang="it-IT" sz="1031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la legge di Bilancio</a:t>
            </a:r>
            <a:r>
              <a:rPr lang="it-IT" sz="1031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 non coprisse integralmente i maggiori costi, l'operatore può invocare la </a:t>
            </a:r>
            <a:r>
              <a:rPr lang="it-IT" sz="1200" b="1" noProof="0" dirty="0">
                <a:solidFill>
                  <a:srgbClr val="FF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rinegoziazione</a:t>
            </a:r>
            <a:r>
              <a:rPr lang="it-IT" sz="1031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 </a:t>
            </a:r>
            <a:r>
              <a:rPr lang="it-IT" sz="1031" b="1" noProof="0" dirty="0">
                <a:solidFill>
                  <a:srgbClr val="FF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ai sensi degli artt. 1175 e 1375 c.c.,</a:t>
            </a:r>
            <a:r>
              <a:rPr lang="it-IT" sz="1031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.</a:t>
            </a:r>
            <a:endParaRPr lang="it-IT" sz="1031" noProof="0" dirty="0"/>
          </a:p>
        </p:txBody>
      </p:sp>
      <p:sp>
        <p:nvSpPr>
          <p:cNvPr id="6" name="Text 4"/>
          <p:cNvSpPr/>
          <p:nvPr/>
        </p:nvSpPr>
        <p:spPr>
          <a:xfrm>
            <a:off x="496119" y="1979266"/>
            <a:ext cx="269304" cy="168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1625"/>
              </a:lnSpc>
            </a:pPr>
            <a:r>
              <a:rPr lang="it-IT" sz="1031" noProof="0" dirty="0">
                <a:solidFill>
                  <a:srgbClr val="666666"/>
                </a:solidFill>
                <a:latin typeface="Calibri" panose="020F0502020204030204" pitchFamily="34" charset="0"/>
                <a:ea typeface="Inter Light" pitchFamily="34" charset="-122"/>
                <a:cs typeface="Calibri" panose="020F0502020204030204" pitchFamily="34" charset="0"/>
              </a:rPr>
              <a:t>01</a:t>
            </a:r>
            <a:endParaRPr lang="it-IT" sz="1031" noProof="0" dirty="0"/>
          </a:p>
        </p:txBody>
      </p:sp>
      <p:sp>
        <p:nvSpPr>
          <p:cNvPr id="7" name="Shape 5"/>
          <p:cNvSpPr/>
          <p:nvPr/>
        </p:nvSpPr>
        <p:spPr>
          <a:xfrm>
            <a:off x="496119" y="2189039"/>
            <a:ext cx="2631951" cy="19050"/>
          </a:xfrm>
          <a:prstGeom prst="rect">
            <a:avLst/>
          </a:prstGeom>
          <a:solidFill>
            <a:srgbClr val="376092"/>
          </a:solidFill>
          <a:ln/>
        </p:spPr>
        <p:txBody>
          <a:bodyPr/>
          <a:lstStyle/>
          <a:p>
            <a:endParaRPr lang="it-IT" noProof="0" dirty="0"/>
          </a:p>
        </p:txBody>
      </p:sp>
      <p:sp>
        <p:nvSpPr>
          <p:cNvPr id="8" name="Text 6"/>
          <p:cNvSpPr/>
          <p:nvPr/>
        </p:nvSpPr>
        <p:spPr>
          <a:xfrm>
            <a:off x="496119" y="2294409"/>
            <a:ext cx="1683469" cy="210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1656"/>
              </a:lnSpc>
            </a:pPr>
            <a:r>
              <a:rPr lang="it-IT" sz="1313" b="1" noProof="0" dirty="0">
                <a:solidFill>
                  <a:srgbClr val="666666"/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</a:rPr>
              <a:t>Presupposti</a:t>
            </a:r>
            <a:endParaRPr lang="it-IT" sz="1313" noProof="0" dirty="0"/>
          </a:p>
        </p:txBody>
      </p:sp>
      <p:sp>
        <p:nvSpPr>
          <p:cNvPr id="9" name="Text 7"/>
          <p:cNvSpPr/>
          <p:nvPr/>
        </p:nvSpPr>
        <p:spPr>
          <a:xfrm>
            <a:off x="496119" y="2581499"/>
            <a:ext cx="2631951" cy="1050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625"/>
              </a:lnSpc>
            </a:pPr>
            <a:r>
              <a:rPr lang="it-IT" sz="1031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Sopravvenienza straordinaria e imprevedibile, estranea all'alea contrattuale, che altera rilevantemente l'equilibrio originario — tutti ricorrenti nel caso in esame.</a:t>
            </a:r>
            <a:endParaRPr lang="it-IT" sz="1031" noProof="0" dirty="0"/>
          </a:p>
        </p:txBody>
      </p:sp>
      <p:sp>
        <p:nvSpPr>
          <p:cNvPr id="10" name="Text 8"/>
          <p:cNvSpPr/>
          <p:nvPr/>
        </p:nvSpPr>
        <p:spPr>
          <a:xfrm>
            <a:off x="3255988" y="1979266"/>
            <a:ext cx="269304" cy="168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1625"/>
              </a:lnSpc>
            </a:pPr>
            <a:r>
              <a:rPr lang="it-IT" sz="1031" noProof="0" dirty="0">
                <a:solidFill>
                  <a:srgbClr val="666666"/>
                </a:solidFill>
                <a:latin typeface="Calibri" panose="020F0502020204030204" pitchFamily="34" charset="0"/>
                <a:ea typeface="Inter Light" pitchFamily="34" charset="-122"/>
                <a:cs typeface="Calibri" panose="020F0502020204030204" pitchFamily="34" charset="0"/>
              </a:rPr>
              <a:t>02</a:t>
            </a:r>
            <a:endParaRPr lang="it-IT" sz="1031" noProof="0" dirty="0"/>
          </a:p>
        </p:txBody>
      </p:sp>
      <p:sp>
        <p:nvSpPr>
          <p:cNvPr id="11" name="Shape 9"/>
          <p:cNvSpPr/>
          <p:nvPr/>
        </p:nvSpPr>
        <p:spPr>
          <a:xfrm>
            <a:off x="3255988" y="2189039"/>
            <a:ext cx="2631951" cy="19050"/>
          </a:xfrm>
          <a:prstGeom prst="rect">
            <a:avLst/>
          </a:prstGeom>
          <a:solidFill>
            <a:srgbClr val="376092"/>
          </a:solidFill>
          <a:ln/>
        </p:spPr>
        <p:txBody>
          <a:bodyPr/>
          <a:lstStyle/>
          <a:p>
            <a:endParaRPr lang="it-IT" noProof="0" dirty="0"/>
          </a:p>
        </p:txBody>
      </p:sp>
      <p:sp>
        <p:nvSpPr>
          <p:cNvPr id="12" name="Text 10"/>
          <p:cNvSpPr/>
          <p:nvPr/>
        </p:nvSpPr>
        <p:spPr>
          <a:xfrm>
            <a:off x="3255988" y="2294409"/>
            <a:ext cx="1683469" cy="210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1656"/>
              </a:lnSpc>
            </a:pPr>
            <a:r>
              <a:rPr lang="it-IT" sz="1313" b="1" noProof="0" dirty="0">
                <a:solidFill>
                  <a:srgbClr val="666666"/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</a:rPr>
              <a:t>Contenuto</a:t>
            </a:r>
            <a:endParaRPr lang="it-IT" sz="1313" noProof="0" dirty="0"/>
          </a:p>
        </p:txBody>
      </p:sp>
      <p:sp>
        <p:nvSpPr>
          <p:cNvPr id="13" name="Text 11"/>
          <p:cNvSpPr/>
          <p:nvPr/>
        </p:nvSpPr>
        <p:spPr>
          <a:xfrm>
            <a:off x="3255988" y="2581498"/>
            <a:ext cx="2631951" cy="8402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625"/>
              </a:lnSpc>
            </a:pPr>
            <a:r>
              <a:rPr lang="it-IT" sz="1031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Entrambe le parti devono trattare in buona fede, con spirito costruttivo. L'appaltatore propone le modifiche; la stazione appaltante risponde costruttivamente.</a:t>
            </a:r>
            <a:endParaRPr lang="it-IT" sz="1031" noProof="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1115" y="268932"/>
            <a:ext cx="1175966" cy="153368"/>
          </a:xfrm>
          <a:prstGeom prst="roundRect">
            <a:avLst>
              <a:gd name="adj" fmla="val 20285"/>
            </a:avLst>
          </a:prstGeom>
          <a:solidFill>
            <a:srgbClr val="DAE4F1"/>
          </a:solidFill>
          <a:ln/>
        </p:spPr>
        <p:txBody>
          <a:bodyPr/>
          <a:lstStyle/>
          <a:p>
            <a:endParaRPr lang="it-IT" noProof="0" dirty="0"/>
          </a:p>
        </p:txBody>
      </p:sp>
      <p:sp>
        <p:nvSpPr>
          <p:cNvPr id="3" name="Text 1"/>
          <p:cNvSpPr/>
          <p:nvPr/>
        </p:nvSpPr>
        <p:spPr>
          <a:xfrm>
            <a:off x="396627" y="296689"/>
            <a:ext cx="1064939" cy="97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750"/>
              </a:lnSpc>
            </a:pPr>
            <a:r>
              <a:rPr lang="it-IT" sz="563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CAPITOLO 2 — D.LGS. 36/2023</a:t>
            </a:r>
            <a:endParaRPr lang="it-IT" sz="563" noProof="0" dirty="0"/>
          </a:p>
        </p:txBody>
      </p:sp>
      <p:sp>
        <p:nvSpPr>
          <p:cNvPr id="4" name="Text 2"/>
          <p:cNvSpPr/>
          <p:nvPr/>
        </p:nvSpPr>
        <p:spPr>
          <a:xfrm>
            <a:off x="341115" y="446485"/>
            <a:ext cx="6460257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250"/>
              </a:lnSpc>
            </a:pPr>
            <a:r>
              <a:rPr lang="it-IT" sz="1813" b="1" noProof="0" dirty="0">
                <a:solidFill>
                  <a:srgbClr val="376092"/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</a:rPr>
              <a:t>Appalti post 1° luglio 2023: Art. 60 e Clausola Revisionale</a:t>
            </a:r>
            <a:endParaRPr lang="it-IT" sz="1813" noProof="0" dirty="0"/>
          </a:p>
        </p:txBody>
      </p:sp>
      <p:sp>
        <p:nvSpPr>
          <p:cNvPr id="5" name="Text 3"/>
          <p:cNvSpPr/>
          <p:nvPr/>
        </p:nvSpPr>
        <p:spPr>
          <a:xfrm>
            <a:off x="341114" y="1276350"/>
            <a:ext cx="7202685" cy="6096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200000"/>
              </a:lnSpc>
            </a:pPr>
            <a:r>
              <a:rPr lang="it-IT" sz="1100" noProof="0" dirty="0">
                <a:solidFill>
                  <a:srgbClr val="666666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L'art. 60 </a:t>
            </a:r>
            <a:r>
              <a:rPr lang="it-IT" sz="1100" noProof="0" dirty="0" err="1">
                <a:solidFill>
                  <a:srgbClr val="666666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D.Lgs.</a:t>
            </a:r>
            <a:r>
              <a:rPr lang="it-IT" sz="1100" noProof="0" dirty="0">
                <a:solidFill>
                  <a:srgbClr val="666666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 36/2023 introduce una clausola revisionale </a:t>
            </a:r>
            <a:r>
              <a:rPr lang="it-IT" sz="1100" b="1" noProof="0" dirty="0">
                <a:solidFill>
                  <a:srgbClr val="666666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obbligatoria e strutturale</a:t>
            </a:r>
            <a:r>
              <a:rPr lang="it-IT" sz="1100" noProof="0" dirty="0">
                <a:solidFill>
                  <a:srgbClr val="666666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, parametrata alla variazione complessiva dell'opera tramite indice sintetico aggregato.</a:t>
            </a:r>
            <a:endParaRPr lang="it-IT" sz="1100" noProof="0" dirty="0">
              <a:latin typeface="+mj-lt"/>
            </a:endParaRPr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27" y="2333923"/>
            <a:ext cx="115714" cy="92571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85800" y="2237034"/>
            <a:ext cx="7086601" cy="18587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200000"/>
              </a:lnSpc>
            </a:pPr>
            <a:r>
              <a:rPr lang="it-IT" sz="1100" b="1" noProof="0" dirty="0">
                <a:solidFill>
                  <a:srgbClr val="000000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Criticità operative: </a:t>
            </a:r>
          </a:p>
          <a:p>
            <a:pPr algn="just">
              <a:lnSpc>
                <a:spcPts val="1320"/>
              </a:lnSpc>
            </a:pPr>
            <a:endParaRPr lang="it-IT" sz="1100" dirty="0">
              <a:solidFill>
                <a:srgbClr val="000000"/>
              </a:solidFill>
              <a:latin typeface="+mj-lt"/>
              <a:ea typeface="Nunito Sans" pitchFamily="34" charset="-122"/>
              <a:cs typeface="Nunito Sans" pitchFamily="34" charset="-120"/>
            </a:endParaRPr>
          </a:p>
          <a:p>
            <a:pPr algn="just">
              <a:lnSpc>
                <a:spcPts val="1320"/>
              </a:lnSpc>
            </a:pPr>
            <a:r>
              <a:rPr lang="it-IT" sz="1100" dirty="0">
                <a:solidFill>
                  <a:srgbClr val="000000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S</a:t>
            </a:r>
            <a:r>
              <a:rPr lang="it-IT" sz="1100" noProof="0" dirty="0">
                <a:solidFill>
                  <a:srgbClr val="000000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i utilizzano gli indici ISTAT (fabbricato residenziale, capannone industriale, tronco stradale in galleria) — strutturalmente </a:t>
            </a:r>
            <a:r>
              <a:rPr lang="it-IT" sz="1100" b="1" noProof="0" dirty="0">
                <a:solidFill>
                  <a:srgbClr val="000000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inidonei</a:t>
            </a:r>
            <a:r>
              <a:rPr lang="it-IT" sz="1100" noProof="0" dirty="0">
                <a:solidFill>
                  <a:srgbClr val="000000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 a </a:t>
            </a:r>
            <a:r>
              <a:rPr lang="it-IT" sz="1100" b="1" noProof="0" dirty="0">
                <a:solidFill>
                  <a:srgbClr val="000000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intercettare shock su singole componenti</a:t>
            </a:r>
            <a:r>
              <a:rPr lang="it-IT" sz="1100" noProof="0" dirty="0">
                <a:solidFill>
                  <a:srgbClr val="000000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 (come, ad esempio, il carburante).</a:t>
            </a:r>
          </a:p>
          <a:p>
            <a:pPr algn="just">
              <a:lnSpc>
                <a:spcPts val="1320"/>
              </a:lnSpc>
            </a:pPr>
            <a:r>
              <a:rPr lang="it-IT" sz="1100" noProof="0" dirty="0">
                <a:solidFill>
                  <a:srgbClr val="000000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 L'impatto del conflitto non sarà catturato prima di diversi mesi.</a:t>
            </a:r>
            <a:endParaRPr lang="it-IT" sz="1100" noProof="0" dirty="0">
              <a:latin typeface="+mj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19695" y="514350"/>
            <a:ext cx="8151763" cy="7797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313"/>
              </a:lnSpc>
            </a:pPr>
            <a:r>
              <a:rPr lang="it-IT" sz="2625" b="1" noProof="0" dirty="0">
                <a:solidFill>
                  <a:srgbClr val="376092"/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</a:rPr>
              <a:t>Art. 9: Conservazione dell'Equilibrio Contrattuale</a:t>
            </a:r>
            <a:endParaRPr lang="it-IT" sz="2625" noProof="0" dirty="0"/>
          </a:p>
        </p:txBody>
      </p:sp>
      <p:sp>
        <p:nvSpPr>
          <p:cNvPr id="5" name="Text 3"/>
          <p:cNvSpPr/>
          <p:nvPr/>
        </p:nvSpPr>
        <p:spPr>
          <a:xfrm>
            <a:off x="419695" y="1126406"/>
            <a:ext cx="8228187" cy="7797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625"/>
              </a:lnSpc>
            </a:pPr>
            <a:r>
              <a:rPr lang="it-IT" sz="1031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Q</a:t>
            </a:r>
            <a:r>
              <a:rPr lang="it-IT" sz="1031" noProof="0" dirty="0" err="1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uando</a:t>
            </a:r>
            <a:r>
              <a:rPr lang="it-IT" sz="1031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 l'art. 60 non si attiva, l'operatore può invocare l'</a:t>
            </a:r>
            <a:r>
              <a:rPr lang="it-IT" sz="1031" b="1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art. 9 </a:t>
            </a:r>
            <a:r>
              <a:rPr lang="it-IT" sz="1031" b="1" noProof="0" dirty="0" err="1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D.Lgs.</a:t>
            </a:r>
            <a:r>
              <a:rPr lang="it-IT" sz="1031" b="1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 36/2023</a:t>
            </a:r>
            <a:r>
              <a:rPr lang="it-IT" sz="1031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 quale rimedio autonomo fondante un diritto soggettivo alla rinegoziazione.</a:t>
            </a:r>
            <a:endParaRPr lang="it-IT" sz="1031" noProof="0" dirty="0"/>
          </a:p>
        </p:txBody>
      </p:sp>
      <p:sp>
        <p:nvSpPr>
          <p:cNvPr id="6" name="Shape 4"/>
          <p:cNvSpPr/>
          <p:nvPr/>
        </p:nvSpPr>
        <p:spPr>
          <a:xfrm>
            <a:off x="419695" y="1723645"/>
            <a:ext cx="4011886" cy="1196058"/>
          </a:xfrm>
          <a:prstGeom prst="roundRect">
            <a:avLst>
              <a:gd name="adj" fmla="val 0"/>
            </a:avLst>
          </a:prstGeom>
          <a:solidFill>
            <a:srgbClr val="DAE4F1"/>
          </a:solidFill>
          <a:ln w="7620">
            <a:solidFill>
              <a:srgbClr val="C0CAD7"/>
            </a:solidFill>
            <a:prstDash val="solid"/>
          </a:ln>
        </p:spPr>
        <p:txBody>
          <a:bodyPr/>
          <a:lstStyle/>
          <a:p>
            <a:endParaRPr lang="it-IT" noProof="0" dirty="0"/>
          </a:p>
        </p:txBody>
      </p:sp>
      <p:sp>
        <p:nvSpPr>
          <p:cNvPr id="7" name="Text 5"/>
          <p:cNvSpPr/>
          <p:nvPr/>
        </p:nvSpPr>
        <p:spPr>
          <a:xfrm>
            <a:off x="533401" y="1906117"/>
            <a:ext cx="1785566" cy="493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1656"/>
              </a:lnSpc>
            </a:pPr>
            <a:r>
              <a:rPr lang="it-IT" sz="1313" b="1" noProof="0" dirty="0">
                <a:solidFill>
                  <a:srgbClr val="000000"/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</a:rPr>
              <a:t>Principio generale</a:t>
            </a:r>
            <a:endParaRPr lang="it-IT" sz="1313" noProof="0" dirty="0"/>
          </a:p>
        </p:txBody>
      </p:sp>
      <p:sp>
        <p:nvSpPr>
          <p:cNvPr id="8" name="Text 6"/>
          <p:cNvSpPr/>
          <p:nvPr/>
        </p:nvSpPr>
        <p:spPr>
          <a:xfrm>
            <a:off x="533401" y="2189411"/>
            <a:ext cx="3835225" cy="707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625"/>
              </a:lnSpc>
            </a:pPr>
            <a:r>
              <a:rPr lang="it-IT" sz="1031" noProof="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L'art. 9 è collocato tra i principi generali del Codice: ha portata precettiva autonoma, non esaurita dagli artt. 60 e 120.</a:t>
            </a:r>
            <a:endParaRPr lang="it-IT" sz="1031" noProof="0" dirty="0"/>
          </a:p>
        </p:txBody>
      </p:sp>
      <p:sp>
        <p:nvSpPr>
          <p:cNvPr id="9" name="Shape 7"/>
          <p:cNvSpPr/>
          <p:nvPr/>
        </p:nvSpPr>
        <p:spPr>
          <a:xfrm>
            <a:off x="4633342" y="1769492"/>
            <a:ext cx="4011960" cy="1196058"/>
          </a:xfrm>
          <a:prstGeom prst="roundRect">
            <a:avLst>
              <a:gd name="adj" fmla="val 1949"/>
            </a:avLst>
          </a:prstGeom>
          <a:solidFill>
            <a:srgbClr val="DAE4F1"/>
          </a:solidFill>
          <a:ln w="7620">
            <a:solidFill>
              <a:srgbClr val="C0CAD7"/>
            </a:solidFill>
            <a:prstDash val="solid"/>
          </a:ln>
        </p:spPr>
        <p:txBody>
          <a:bodyPr/>
          <a:lstStyle/>
          <a:p>
            <a:endParaRPr lang="it-IT" noProof="0" dirty="0"/>
          </a:p>
        </p:txBody>
      </p:sp>
      <p:sp>
        <p:nvSpPr>
          <p:cNvPr id="10" name="Text 8"/>
          <p:cNvSpPr/>
          <p:nvPr/>
        </p:nvSpPr>
        <p:spPr>
          <a:xfrm>
            <a:off x="4775299" y="1937147"/>
            <a:ext cx="2447033" cy="462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1656"/>
              </a:lnSpc>
            </a:pPr>
            <a:r>
              <a:rPr lang="it-IT" sz="1313" b="1" noProof="0" dirty="0">
                <a:solidFill>
                  <a:srgbClr val="000000"/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</a:rPr>
              <a:t>Rimedio "sempre" disponibile</a:t>
            </a:r>
            <a:endParaRPr lang="it-IT" sz="1313" noProof="0" dirty="0"/>
          </a:p>
        </p:txBody>
      </p:sp>
      <p:sp>
        <p:nvSpPr>
          <p:cNvPr id="11" name="Text 9"/>
          <p:cNvSpPr/>
          <p:nvPr/>
        </p:nvSpPr>
        <p:spPr>
          <a:xfrm>
            <a:off x="4775299" y="2189412"/>
            <a:ext cx="3733205" cy="917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625"/>
              </a:lnSpc>
            </a:pPr>
            <a:r>
              <a:rPr lang="it-IT" sz="1031" noProof="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L'art. 120, comma 8, stabilisce che «il contratto è sempre modificabile ai sensi dell'art. 9», indipendentemente dalle soglie revisionali.</a:t>
            </a:r>
            <a:endParaRPr lang="it-IT" sz="1031" noProof="0" dirty="0"/>
          </a:p>
        </p:txBody>
      </p:sp>
      <p:sp>
        <p:nvSpPr>
          <p:cNvPr id="12" name="Shape 10"/>
          <p:cNvSpPr/>
          <p:nvPr/>
        </p:nvSpPr>
        <p:spPr>
          <a:xfrm>
            <a:off x="415111" y="3179385"/>
            <a:ext cx="4011886" cy="1196058"/>
          </a:xfrm>
          <a:prstGeom prst="roundRect">
            <a:avLst>
              <a:gd name="adj" fmla="val 4729"/>
            </a:avLst>
          </a:prstGeom>
          <a:solidFill>
            <a:srgbClr val="DAE4F1"/>
          </a:solidFill>
          <a:ln w="7620">
            <a:solidFill>
              <a:srgbClr val="C0CAD7"/>
            </a:solidFill>
            <a:prstDash val="solid"/>
          </a:ln>
        </p:spPr>
        <p:txBody>
          <a:bodyPr/>
          <a:lstStyle/>
          <a:p>
            <a:endParaRPr lang="it-IT" noProof="0" dirty="0"/>
          </a:p>
        </p:txBody>
      </p:sp>
      <p:sp>
        <p:nvSpPr>
          <p:cNvPr id="13" name="Text 11"/>
          <p:cNvSpPr/>
          <p:nvPr/>
        </p:nvSpPr>
        <p:spPr>
          <a:xfrm>
            <a:off x="533401" y="3349288"/>
            <a:ext cx="1785565" cy="374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1656"/>
              </a:lnSpc>
            </a:pPr>
            <a:r>
              <a:rPr lang="it-IT" sz="1313" b="1" noProof="0" dirty="0">
                <a:solidFill>
                  <a:srgbClr val="000000"/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</a:rPr>
              <a:t>Limiti</a:t>
            </a:r>
            <a:endParaRPr lang="it-IT" sz="1313" noProof="0" dirty="0"/>
          </a:p>
        </p:txBody>
      </p:sp>
      <p:sp>
        <p:nvSpPr>
          <p:cNvPr id="14" name="Text 12"/>
          <p:cNvSpPr/>
          <p:nvPr/>
        </p:nvSpPr>
        <p:spPr>
          <a:xfrm>
            <a:off x="533401" y="3673047"/>
            <a:ext cx="3835225" cy="7576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625"/>
              </a:lnSpc>
            </a:pPr>
            <a:r>
              <a:rPr lang="it-IT" sz="1031" b="1" noProof="0" dirty="0">
                <a:solidFill>
                  <a:srgbClr val="FF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La rinegoziazione ripristina l'equilibrio originario </a:t>
            </a:r>
            <a:r>
              <a:rPr lang="it-IT" sz="1031" noProof="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senza alterare la sostanza economica del contratto, a tutela della par condicio dei concorrenti.</a:t>
            </a:r>
            <a:endParaRPr lang="it-IT" sz="1031" noProof="0" dirty="0"/>
          </a:p>
        </p:txBody>
      </p:sp>
      <p:sp>
        <p:nvSpPr>
          <p:cNvPr id="15" name="Shape 13"/>
          <p:cNvSpPr/>
          <p:nvPr/>
        </p:nvSpPr>
        <p:spPr>
          <a:xfrm>
            <a:off x="4559498" y="3202446"/>
            <a:ext cx="4011960" cy="1196058"/>
          </a:xfrm>
          <a:prstGeom prst="roundRect">
            <a:avLst>
              <a:gd name="adj" fmla="val 4729"/>
            </a:avLst>
          </a:prstGeom>
          <a:solidFill>
            <a:srgbClr val="DAE4F1"/>
          </a:solidFill>
          <a:ln w="7620">
            <a:solidFill>
              <a:srgbClr val="C0CAD7"/>
            </a:solidFill>
            <a:prstDash val="solid"/>
          </a:ln>
        </p:spPr>
        <p:txBody>
          <a:bodyPr/>
          <a:lstStyle/>
          <a:p>
            <a:endParaRPr lang="it-IT" noProof="0" dirty="0"/>
          </a:p>
        </p:txBody>
      </p:sp>
      <p:sp>
        <p:nvSpPr>
          <p:cNvPr id="16" name="Text 14"/>
          <p:cNvSpPr/>
          <p:nvPr/>
        </p:nvSpPr>
        <p:spPr>
          <a:xfrm>
            <a:off x="4724400" y="3358979"/>
            <a:ext cx="1800077" cy="364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1656"/>
              </a:lnSpc>
            </a:pPr>
            <a:r>
              <a:rPr lang="it-IT" sz="1313" b="1" noProof="0" dirty="0">
                <a:solidFill>
                  <a:srgbClr val="000000"/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</a:rPr>
              <a:t>Copertura finanziaria</a:t>
            </a:r>
            <a:endParaRPr lang="it-IT" sz="1313" noProof="0" dirty="0"/>
          </a:p>
        </p:txBody>
      </p:sp>
      <p:sp>
        <p:nvSpPr>
          <p:cNvPr id="17" name="Text 15"/>
          <p:cNvSpPr/>
          <p:nvPr/>
        </p:nvSpPr>
        <p:spPr>
          <a:xfrm>
            <a:off x="4724401" y="3608637"/>
            <a:ext cx="3784104" cy="822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625"/>
              </a:lnSpc>
            </a:pPr>
            <a:r>
              <a:rPr lang="it-IT" sz="1031" noProof="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Gli oneri gravano sulle somme a disposizione nel quadro economico (imprevisti, accantonamenti, economie da ribasso d'asta).</a:t>
            </a:r>
            <a:endParaRPr lang="it-IT" sz="1031" noProof="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1115" y="268932"/>
            <a:ext cx="844823" cy="153368"/>
          </a:xfrm>
          <a:prstGeom prst="roundRect">
            <a:avLst>
              <a:gd name="adj" fmla="val 20285"/>
            </a:avLst>
          </a:prstGeom>
          <a:solidFill>
            <a:srgbClr val="DAE4F1"/>
          </a:solidFill>
          <a:ln/>
        </p:spPr>
        <p:txBody>
          <a:bodyPr/>
          <a:lstStyle/>
          <a:p>
            <a:endParaRPr lang="it-IT" noProof="0" dirty="0"/>
          </a:p>
        </p:txBody>
      </p:sp>
      <p:sp>
        <p:nvSpPr>
          <p:cNvPr id="3" name="Text 1"/>
          <p:cNvSpPr/>
          <p:nvPr/>
        </p:nvSpPr>
        <p:spPr>
          <a:xfrm>
            <a:off x="396627" y="296689"/>
            <a:ext cx="733797" cy="97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750"/>
              </a:lnSpc>
            </a:pPr>
            <a:r>
              <a:rPr lang="it-IT" sz="563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RIMEDIO IMMEDIATO</a:t>
            </a:r>
            <a:endParaRPr lang="it-IT" sz="563" noProof="0" dirty="0"/>
          </a:p>
        </p:txBody>
      </p:sp>
      <p:sp>
        <p:nvSpPr>
          <p:cNvPr id="4" name="Text 2"/>
          <p:cNvSpPr/>
          <p:nvPr/>
        </p:nvSpPr>
        <p:spPr>
          <a:xfrm>
            <a:off x="341115" y="446485"/>
            <a:ext cx="3715346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250"/>
              </a:lnSpc>
            </a:pPr>
            <a:r>
              <a:rPr lang="it-IT" sz="1813" b="1" noProof="0" dirty="0">
                <a:solidFill>
                  <a:srgbClr val="376092"/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</a:rPr>
              <a:t>Sospensione per Forza Maggiore</a:t>
            </a:r>
            <a:endParaRPr lang="it-IT" sz="1813" noProof="0" dirty="0"/>
          </a:p>
        </p:txBody>
      </p:sp>
      <p:sp>
        <p:nvSpPr>
          <p:cNvPr id="5" name="Text 3"/>
          <p:cNvSpPr/>
          <p:nvPr/>
        </p:nvSpPr>
        <p:spPr>
          <a:xfrm>
            <a:off x="341114" y="891556"/>
            <a:ext cx="8117085" cy="16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200000"/>
              </a:lnSpc>
            </a:pPr>
            <a:r>
              <a:rPr lang="it-IT" sz="1100" noProof="0" dirty="0">
                <a:solidFill>
                  <a:schemeClr val="tx1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Nelle more della rinegoziazione, l'operatore può richiedere la </a:t>
            </a:r>
            <a:r>
              <a:rPr lang="it-IT" sz="1100" b="1" noProof="0" dirty="0">
                <a:solidFill>
                  <a:schemeClr val="tx1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sospensione dei lavori per causa di forza maggiore</a:t>
            </a:r>
            <a:r>
              <a:rPr lang="it-IT" sz="1100" noProof="0" dirty="0">
                <a:solidFill>
                  <a:schemeClr val="tx1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 (art. 107 </a:t>
            </a:r>
            <a:r>
              <a:rPr lang="it-IT" sz="1100" noProof="0" dirty="0" err="1">
                <a:solidFill>
                  <a:schemeClr val="tx1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D.Lgs.</a:t>
            </a:r>
            <a:r>
              <a:rPr lang="it-IT" sz="1100" noProof="0" dirty="0">
                <a:solidFill>
                  <a:schemeClr val="tx1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 50/2016 / art. 121 </a:t>
            </a:r>
            <a:r>
              <a:rPr lang="it-IT" sz="1100" noProof="0" dirty="0" err="1">
                <a:solidFill>
                  <a:schemeClr val="tx1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D.Lgs.</a:t>
            </a:r>
            <a:r>
              <a:rPr lang="it-IT" sz="1100" noProof="0" dirty="0">
                <a:solidFill>
                  <a:schemeClr val="tx1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 36/2023), con conseguente proroga dei termini contrattuali.</a:t>
            </a:r>
            <a:endParaRPr lang="it-IT" sz="1100" noProof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 4"/>
          <p:cNvSpPr/>
          <p:nvPr/>
        </p:nvSpPr>
        <p:spPr>
          <a:xfrm>
            <a:off x="341114" y="1657350"/>
            <a:ext cx="811708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200000"/>
              </a:lnSpc>
            </a:pPr>
            <a:r>
              <a:rPr lang="it-IT" sz="1100" noProof="0" dirty="0">
                <a:solidFill>
                  <a:schemeClr val="tx1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La </a:t>
            </a:r>
            <a:r>
              <a:rPr lang="it-IT" sz="1100" b="1" noProof="0" dirty="0">
                <a:solidFill>
                  <a:schemeClr val="tx1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Delibera ANAC n. 227 dell'11 maggio 2022</a:t>
            </a:r>
            <a:r>
              <a:rPr lang="it-IT" sz="1100" noProof="0" dirty="0">
                <a:solidFill>
                  <a:schemeClr val="tx1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 ha già qualificato eventi bellici internazionali e loro ricadute economiche come forza maggiore, imponendo alle stazioni appaltanti una valutazione caso per caso.</a:t>
            </a:r>
            <a:endParaRPr lang="it-IT" sz="1100" noProof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80002" y="2443465"/>
            <a:ext cx="8193285" cy="529605"/>
          </a:xfrm>
          <a:prstGeom prst="roundRect">
            <a:avLst>
              <a:gd name="adj" fmla="val 0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it-IT" noProof="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485186"/>
            <a:ext cx="115714" cy="92571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457200" y="2575546"/>
            <a:ext cx="7965429" cy="585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938"/>
              </a:lnSpc>
            </a:pPr>
            <a:r>
              <a:rPr lang="it-IT" sz="1100" noProof="0" dirty="0">
                <a:solidFill>
                  <a:srgbClr val="000000"/>
                </a:solidFill>
                <a:latin typeface="+mj-lt"/>
                <a:ea typeface="Nunito Sans" pitchFamily="34" charset="-122"/>
                <a:cs typeface="Nunito Sans" pitchFamily="34" charset="-120"/>
              </a:rPr>
              <a:t>Particolare urgenza per gli appalti PNRR, ove i termini europei di ultimazione rendono ancora più critica una composizione tempestiva.</a:t>
            </a:r>
            <a:endParaRPr lang="it-IT" sz="1100" noProof="0" dirty="0">
              <a:latin typeface="+mj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40903" y="570115"/>
            <a:ext cx="835968" cy="152549"/>
          </a:xfrm>
          <a:prstGeom prst="roundRect">
            <a:avLst>
              <a:gd name="adj" fmla="val 20296"/>
            </a:avLst>
          </a:prstGeom>
          <a:solidFill>
            <a:srgbClr val="DAE4F1"/>
          </a:solidFill>
          <a:ln/>
        </p:spPr>
        <p:txBody>
          <a:bodyPr/>
          <a:lstStyle/>
          <a:p>
            <a:endParaRPr lang="it-IT" noProof="0" dirty="0"/>
          </a:p>
        </p:txBody>
      </p:sp>
      <p:sp>
        <p:nvSpPr>
          <p:cNvPr id="3" name="Text 1"/>
          <p:cNvSpPr/>
          <p:nvPr/>
        </p:nvSpPr>
        <p:spPr>
          <a:xfrm>
            <a:off x="440903" y="590550"/>
            <a:ext cx="891183" cy="152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750"/>
              </a:lnSpc>
            </a:pPr>
            <a:r>
              <a:rPr lang="it-IT" sz="563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QUADRO DEI RIMEDI</a:t>
            </a:r>
            <a:endParaRPr lang="it-IT" sz="563" noProof="0" dirty="0"/>
          </a:p>
        </p:txBody>
      </p:sp>
      <p:sp>
        <p:nvSpPr>
          <p:cNvPr id="4" name="Text 2"/>
          <p:cNvSpPr/>
          <p:nvPr/>
        </p:nvSpPr>
        <p:spPr>
          <a:xfrm>
            <a:off x="440903" y="971550"/>
            <a:ext cx="5522566" cy="1162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250"/>
              </a:lnSpc>
            </a:pPr>
            <a:r>
              <a:rPr lang="it-IT" sz="1813" b="1" noProof="0" dirty="0">
                <a:solidFill>
                  <a:srgbClr val="376092"/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</a:rPr>
              <a:t>Strumenti a Confronto per Categoria di Contratto</a:t>
            </a:r>
            <a:endParaRPr lang="it-IT" sz="1813" noProof="0" dirty="0"/>
          </a:p>
        </p:txBody>
      </p:sp>
      <p:sp>
        <p:nvSpPr>
          <p:cNvPr id="5" name="Shape 3"/>
          <p:cNvSpPr/>
          <p:nvPr/>
        </p:nvSpPr>
        <p:spPr>
          <a:xfrm>
            <a:off x="398338" y="1737047"/>
            <a:ext cx="8151763" cy="1250454"/>
          </a:xfrm>
          <a:prstGeom prst="roundRect">
            <a:avLst>
              <a:gd name="adj" fmla="val 309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 4"/>
          <p:cNvSpPr/>
          <p:nvPr/>
        </p:nvSpPr>
        <p:spPr>
          <a:xfrm>
            <a:off x="440903" y="1504950"/>
            <a:ext cx="2679874" cy="885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938"/>
              </a:lnSpc>
            </a:pPr>
            <a:r>
              <a:rPr lang="it-IT" sz="719" b="1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Rimedio</a:t>
            </a:r>
            <a:endParaRPr lang="it-IT" sz="719" noProof="0" dirty="0"/>
          </a:p>
        </p:txBody>
      </p:sp>
      <p:sp>
        <p:nvSpPr>
          <p:cNvPr id="7" name="Text 5"/>
          <p:cNvSpPr/>
          <p:nvPr/>
        </p:nvSpPr>
        <p:spPr>
          <a:xfrm>
            <a:off x="3307409" y="1428750"/>
            <a:ext cx="2526878" cy="961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938"/>
              </a:lnSpc>
            </a:pPr>
            <a:r>
              <a:rPr lang="it-IT" sz="719" b="1" noProof="0" dirty="0" err="1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D.Lgs.</a:t>
            </a:r>
            <a:r>
              <a:rPr lang="it-IT" sz="719" b="1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 50/2016 (ante 1° lug. 2023)</a:t>
            </a:r>
            <a:endParaRPr lang="it-IT" sz="719" noProof="0" dirty="0"/>
          </a:p>
        </p:txBody>
      </p:sp>
      <p:sp>
        <p:nvSpPr>
          <p:cNvPr id="8" name="Text 6"/>
          <p:cNvSpPr/>
          <p:nvPr/>
        </p:nvSpPr>
        <p:spPr>
          <a:xfrm>
            <a:off x="5987283" y="1428750"/>
            <a:ext cx="2562893" cy="961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938"/>
              </a:lnSpc>
            </a:pPr>
            <a:r>
              <a:rPr lang="it-IT" sz="719" b="1" noProof="0" dirty="0" err="1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D.Lgs.</a:t>
            </a:r>
            <a:r>
              <a:rPr lang="it-IT" sz="719" b="1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 36/2023 (post 1° lug. 2023)</a:t>
            </a:r>
            <a:endParaRPr lang="it-IT" sz="719" noProof="0" dirty="0"/>
          </a:p>
        </p:txBody>
      </p:sp>
      <p:sp>
        <p:nvSpPr>
          <p:cNvPr id="9" name="Text 7"/>
          <p:cNvSpPr/>
          <p:nvPr/>
        </p:nvSpPr>
        <p:spPr>
          <a:xfrm>
            <a:off x="398263" y="1809751"/>
            <a:ext cx="2722514" cy="78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938"/>
              </a:lnSpc>
            </a:pPr>
            <a:r>
              <a:rPr lang="it-IT" sz="719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Adeguamento / revisione prezzi</a:t>
            </a:r>
            <a:endParaRPr lang="it-IT" sz="719" noProof="0" dirty="0"/>
          </a:p>
        </p:txBody>
      </p:sp>
      <p:sp>
        <p:nvSpPr>
          <p:cNvPr id="10" name="Text 8"/>
          <p:cNvSpPr/>
          <p:nvPr/>
        </p:nvSpPr>
        <p:spPr>
          <a:xfrm>
            <a:off x="3241909" y="1809751"/>
            <a:ext cx="2592378" cy="78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938"/>
              </a:lnSpc>
            </a:pPr>
            <a:r>
              <a:rPr lang="it-IT" sz="719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Art. 26 D.L. 50/2022 (strutturale, L. 199/2025)</a:t>
            </a:r>
            <a:endParaRPr lang="it-IT" sz="719" noProof="0" dirty="0"/>
          </a:p>
        </p:txBody>
      </p:sp>
      <p:sp>
        <p:nvSpPr>
          <p:cNvPr id="11" name="Text 9"/>
          <p:cNvSpPr/>
          <p:nvPr/>
        </p:nvSpPr>
        <p:spPr>
          <a:xfrm>
            <a:off x="5899787" y="1809751"/>
            <a:ext cx="2650389" cy="78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938"/>
              </a:lnSpc>
            </a:pPr>
            <a:r>
              <a:rPr lang="it-IT" sz="719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Art. 60 — clausola revisionale obbligatoria</a:t>
            </a:r>
            <a:endParaRPr lang="it-IT" sz="719" noProof="0" dirty="0"/>
          </a:p>
        </p:txBody>
      </p:sp>
      <p:sp>
        <p:nvSpPr>
          <p:cNvPr id="12" name="Text 10"/>
          <p:cNvSpPr/>
          <p:nvPr/>
        </p:nvSpPr>
        <p:spPr>
          <a:xfrm>
            <a:off x="417089" y="2133824"/>
            <a:ext cx="2671823" cy="672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938"/>
              </a:lnSpc>
            </a:pPr>
            <a:r>
              <a:rPr lang="it-IT" sz="719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Rinegoziazione</a:t>
            </a:r>
            <a:endParaRPr lang="it-IT" sz="719" noProof="0" dirty="0"/>
          </a:p>
        </p:txBody>
      </p:sp>
      <p:sp>
        <p:nvSpPr>
          <p:cNvPr id="13" name="Text 11"/>
          <p:cNvSpPr/>
          <p:nvPr/>
        </p:nvSpPr>
        <p:spPr>
          <a:xfrm>
            <a:off x="3271395" y="2133824"/>
            <a:ext cx="2562892" cy="672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938"/>
              </a:lnSpc>
            </a:pPr>
            <a:r>
              <a:rPr lang="it-IT" sz="719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Artt. 1175 e 1375 c.c. + </a:t>
            </a:r>
            <a:r>
              <a:rPr lang="it-IT" sz="719" noProof="0" dirty="0" err="1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Rel</a:t>
            </a:r>
            <a:r>
              <a:rPr lang="it-IT" sz="719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. Cass. 56/2020</a:t>
            </a:r>
            <a:endParaRPr lang="it-IT" sz="719" noProof="0" dirty="0"/>
          </a:p>
        </p:txBody>
      </p:sp>
      <p:sp>
        <p:nvSpPr>
          <p:cNvPr id="14" name="Text 12"/>
          <p:cNvSpPr/>
          <p:nvPr/>
        </p:nvSpPr>
        <p:spPr>
          <a:xfrm>
            <a:off x="5923257" y="2118560"/>
            <a:ext cx="2650389" cy="672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938"/>
              </a:lnSpc>
            </a:pPr>
            <a:r>
              <a:rPr lang="it-IT" sz="719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Art. 9 </a:t>
            </a:r>
            <a:r>
              <a:rPr lang="it-IT" sz="719" noProof="0" dirty="0" err="1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D.Lgs.</a:t>
            </a:r>
            <a:r>
              <a:rPr lang="it-IT" sz="719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 36/2023 (diritto soggettivo autonomo)</a:t>
            </a:r>
            <a:endParaRPr lang="it-IT" sz="719" noProof="0" dirty="0"/>
          </a:p>
        </p:txBody>
      </p:sp>
      <p:sp>
        <p:nvSpPr>
          <p:cNvPr id="15" name="Text 13"/>
          <p:cNvSpPr/>
          <p:nvPr/>
        </p:nvSpPr>
        <p:spPr>
          <a:xfrm>
            <a:off x="398188" y="2571749"/>
            <a:ext cx="2722589" cy="441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938"/>
              </a:lnSpc>
            </a:pPr>
            <a:r>
              <a:rPr lang="it-IT" sz="719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Sede della </a:t>
            </a:r>
            <a:r>
              <a:rPr lang="it-IT" sz="719" noProof="0" dirty="0" err="1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rinegoiazione</a:t>
            </a:r>
            <a:endParaRPr lang="it-IT" sz="719" noProof="0" dirty="0"/>
          </a:p>
        </p:txBody>
      </p:sp>
      <p:sp>
        <p:nvSpPr>
          <p:cNvPr id="16" name="Text 14"/>
          <p:cNvSpPr/>
          <p:nvPr/>
        </p:nvSpPr>
        <p:spPr>
          <a:xfrm>
            <a:off x="3283864" y="2591023"/>
            <a:ext cx="2550423" cy="422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938"/>
              </a:lnSpc>
            </a:pPr>
            <a:r>
              <a:rPr lang="it-IT" sz="719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Collegio Consultivo Tecnico</a:t>
            </a:r>
            <a:endParaRPr lang="it-IT" sz="719" noProof="0" dirty="0"/>
          </a:p>
        </p:txBody>
      </p:sp>
      <p:sp>
        <p:nvSpPr>
          <p:cNvPr id="17" name="Text 15"/>
          <p:cNvSpPr/>
          <p:nvPr/>
        </p:nvSpPr>
        <p:spPr>
          <a:xfrm>
            <a:off x="5899787" y="2571751"/>
            <a:ext cx="2650389" cy="441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938"/>
              </a:lnSpc>
            </a:pPr>
            <a:r>
              <a:rPr lang="it-IT" sz="719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Collegio Consultivo Tecnico (art. 216)</a:t>
            </a:r>
            <a:endParaRPr lang="it-IT" sz="719" noProof="0" dirty="0"/>
          </a:p>
        </p:txBody>
      </p:sp>
      <p:sp>
        <p:nvSpPr>
          <p:cNvPr id="18" name="Text 16"/>
          <p:cNvSpPr/>
          <p:nvPr/>
        </p:nvSpPr>
        <p:spPr>
          <a:xfrm>
            <a:off x="448954" y="2891880"/>
            <a:ext cx="2671823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938"/>
              </a:lnSpc>
            </a:pPr>
            <a:r>
              <a:rPr lang="it-IT" sz="719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Sospensione immediata</a:t>
            </a:r>
            <a:endParaRPr lang="it-IT" sz="719" noProof="0" dirty="0"/>
          </a:p>
        </p:txBody>
      </p:sp>
      <p:sp>
        <p:nvSpPr>
          <p:cNvPr id="19" name="Text 17"/>
          <p:cNvSpPr/>
          <p:nvPr/>
        </p:nvSpPr>
        <p:spPr>
          <a:xfrm>
            <a:off x="3283939" y="2971718"/>
            <a:ext cx="2550347" cy="249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938"/>
              </a:lnSpc>
            </a:pPr>
            <a:r>
              <a:rPr lang="it-IT" sz="719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Art. 107 </a:t>
            </a:r>
            <a:r>
              <a:rPr lang="it-IT" sz="719" noProof="0" dirty="0" err="1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D.Lgs.</a:t>
            </a:r>
            <a:r>
              <a:rPr lang="it-IT" sz="719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 50/2016 (forza maggiore)</a:t>
            </a:r>
            <a:endParaRPr lang="it-IT" sz="719" noProof="0" dirty="0"/>
          </a:p>
        </p:txBody>
      </p:sp>
      <p:sp>
        <p:nvSpPr>
          <p:cNvPr id="20" name="Text 18"/>
          <p:cNvSpPr/>
          <p:nvPr/>
        </p:nvSpPr>
        <p:spPr>
          <a:xfrm>
            <a:off x="5923257" y="2971718"/>
            <a:ext cx="2626919" cy="249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938"/>
              </a:lnSpc>
            </a:pPr>
            <a:r>
              <a:rPr lang="it-IT" sz="719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Art. 121 </a:t>
            </a:r>
            <a:r>
              <a:rPr lang="it-IT" sz="719" noProof="0" dirty="0" err="1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D.Lgs.</a:t>
            </a:r>
            <a:r>
              <a:rPr lang="it-IT" sz="719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 36/2023 (forza maggiore)</a:t>
            </a:r>
            <a:endParaRPr lang="it-IT" sz="719" noProof="0" dirty="0"/>
          </a:p>
        </p:txBody>
      </p:sp>
      <p:sp>
        <p:nvSpPr>
          <p:cNvPr id="21" name="Text 19"/>
          <p:cNvSpPr/>
          <p:nvPr/>
        </p:nvSpPr>
        <p:spPr>
          <a:xfrm>
            <a:off x="417089" y="3219598"/>
            <a:ext cx="2703688" cy="209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938"/>
              </a:lnSpc>
            </a:pPr>
            <a:r>
              <a:rPr lang="it-IT" sz="719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Extrema ratio</a:t>
            </a:r>
            <a:endParaRPr lang="it-IT" sz="719" noProof="0" dirty="0"/>
          </a:p>
        </p:txBody>
      </p:sp>
      <p:sp>
        <p:nvSpPr>
          <p:cNvPr id="22" name="Text 20"/>
          <p:cNvSpPr/>
          <p:nvPr/>
        </p:nvSpPr>
        <p:spPr>
          <a:xfrm>
            <a:off x="3309789" y="3307110"/>
            <a:ext cx="2524497" cy="1215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938"/>
              </a:lnSpc>
            </a:pPr>
            <a:r>
              <a:rPr lang="it-IT" sz="719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Risoluzione ex art. 1467 c.c.</a:t>
            </a:r>
            <a:endParaRPr lang="it-IT" sz="719" noProof="0" dirty="0"/>
          </a:p>
        </p:txBody>
      </p:sp>
      <p:sp>
        <p:nvSpPr>
          <p:cNvPr id="23" name="Text 21"/>
          <p:cNvSpPr/>
          <p:nvPr/>
        </p:nvSpPr>
        <p:spPr>
          <a:xfrm>
            <a:off x="5963469" y="3288054"/>
            <a:ext cx="2586707" cy="140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938"/>
              </a:lnSpc>
            </a:pPr>
            <a:r>
              <a:rPr lang="it-IT" sz="719" noProof="0" dirty="0">
                <a:solidFill>
                  <a:srgbClr val="66666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Risoluzione ex art. 1467 c.c.</a:t>
            </a:r>
            <a:endParaRPr lang="it-IT" sz="719" noProof="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0662" y="4736249"/>
            <a:ext cx="26657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00" b="1" spc="-20" noProof="0" dirty="0">
                <a:solidFill>
                  <a:srgbClr val="2F5496"/>
                </a:solidFill>
                <a:latin typeface="Calibri"/>
                <a:cs typeface="Calibri"/>
              </a:rPr>
              <a:t>Avv.</a:t>
            </a:r>
            <a:r>
              <a:rPr lang="it-IT" sz="800" b="1" spc="5" noProof="0" dirty="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2F5496"/>
                </a:solidFill>
                <a:latin typeface="Calibri"/>
                <a:cs typeface="Calibri"/>
              </a:rPr>
              <a:t>Francesca</a:t>
            </a:r>
            <a:r>
              <a:rPr lang="it-IT" sz="800" b="1" spc="5" noProof="0" dirty="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2F5496"/>
                </a:solidFill>
                <a:latin typeface="Calibri"/>
                <a:cs typeface="Calibri"/>
              </a:rPr>
              <a:t>Ottavi</a:t>
            </a:r>
            <a:r>
              <a:rPr lang="it-IT" sz="800" b="1" spc="5" noProof="0" dirty="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2F5496"/>
                </a:solidFill>
                <a:latin typeface="Calibri"/>
                <a:cs typeface="Calibri"/>
              </a:rPr>
              <a:t>–</a:t>
            </a:r>
            <a:r>
              <a:rPr lang="it-IT" sz="800" b="1" spc="5" noProof="0" dirty="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2F5496"/>
                </a:solidFill>
                <a:latin typeface="Calibri"/>
                <a:cs typeface="Calibri"/>
              </a:rPr>
              <a:t>Direzione</a:t>
            </a:r>
            <a:r>
              <a:rPr lang="it-IT" sz="800" b="1" spc="10" noProof="0" dirty="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2F5496"/>
                </a:solidFill>
                <a:latin typeface="Calibri"/>
                <a:cs typeface="Calibri"/>
              </a:rPr>
              <a:t>Legislazione</a:t>
            </a:r>
            <a:r>
              <a:rPr lang="it-IT" sz="800" b="1" spc="5" noProof="0" dirty="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2F5496"/>
                </a:solidFill>
                <a:latin typeface="Calibri"/>
                <a:cs typeface="Calibri"/>
              </a:rPr>
              <a:t>Opere</a:t>
            </a:r>
            <a:r>
              <a:rPr lang="it-IT" sz="800" b="1" spc="5" noProof="0" dirty="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2F5496"/>
                </a:solidFill>
                <a:latin typeface="Calibri"/>
                <a:cs typeface="Calibri"/>
              </a:rPr>
              <a:t>Pubbliche</a:t>
            </a:r>
            <a:endParaRPr lang="it-IT" sz="800" noProof="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3008" y="4657674"/>
            <a:ext cx="1136323" cy="3066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658339" y="4816510"/>
            <a:ext cx="1543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spc="-25" noProof="0" dirty="0">
                <a:solidFill>
                  <a:srgbClr val="103676"/>
                </a:solidFill>
                <a:latin typeface="Calibri"/>
                <a:cs typeface="Calibri"/>
              </a:rPr>
              <a:t>43</a:t>
            </a:r>
            <a:endParaRPr lang="it-IT" sz="1000" noProof="0" dirty="0">
              <a:latin typeface="Calibri"/>
              <a:cs typeface="Calibri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518451" y="1591744"/>
            <a:ext cx="5934710" cy="1365885"/>
          </a:xfrm>
          <a:prstGeom prst="rect">
            <a:avLst/>
          </a:prstGeom>
          <a:solidFill>
            <a:srgbClr val="B3C6E7"/>
          </a:solidFill>
          <a:ln w="12699">
            <a:solidFill>
              <a:srgbClr val="31538F"/>
            </a:solidFill>
          </a:ln>
        </p:spPr>
        <p:txBody>
          <a:bodyPr vert="horz" wrap="square" lIns="0" tIns="394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10"/>
              </a:spcBef>
            </a:pPr>
            <a:r>
              <a:rPr lang="it-IT" sz="2800" spc="-10" noProof="0" dirty="0">
                <a:solidFill>
                  <a:srgbClr val="2F5496"/>
                </a:solidFill>
              </a:rPr>
              <a:t>Grazie</a:t>
            </a:r>
            <a:r>
              <a:rPr lang="it-IT" sz="2800" spc="-80" noProof="0" dirty="0">
                <a:solidFill>
                  <a:srgbClr val="2F5496"/>
                </a:solidFill>
              </a:rPr>
              <a:t> </a:t>
            </a:r>
            <a:r>
              <a:rPr lang="it-IT" sz="2800" noProof="0" dirty="0">
                <a:solidFill>
                  <a:srgbClr val="2F5496"/>
                </a:solidFill>
              </a:rPr>
              <a:t>per</a:t>
            </a:r>
            <a:r>
              <a:rPr lang="it-IT" sz="2800" spc="-80" noProof="0" dirty="0">
                <a:solidFill>
                  <a:srgbClr val="2F5496"/>
                </a:solidFill>
              </a:rPr>
              <a:t> </a:t>
            </a:r>
            <a:r>
              <a:rPr lang="it-IT" sz="2800" spc="-10" noProof="0" dirty="0">
                <a:solidFill>
                  <a:srgbClr val="2F5496"/>
                </a:solidFill>
              </a:rPr>
              <a:t>l’attenzione!!</a:t>
            </a:r>
            <a:endParaRPr lang="it-IT" sz="2800" noProof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911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00"/>
              </a:spcBef>
            </a:pPr>
            <a:r>
              <a:rPr lang="it-IT" sz="2200" noProof="0" dirty="0"/>
              <a:t>c)</a:t>
            </a:r>
            <a:r>
              <a:rPr lang="it-IT" sz="2200" spc="-20" noProof="0" dirty="0"/>
              <a:t> </a:t>
            </a:r>
            <a:r>
              <a:rPr lang="it-IT" sz="2200" noProof="0" dirty="0"/>
              <a:t>Le</a:t>
            </a:r>
            <a:r>
              <a:rPr lang="it-IT" sz="2200" spc="-20" noProof="0" dirty="0"/>
              <a:t> </a:t>
            </a:r>
            <a:r>
              <a:rPr lang="it-IT" sz="2200" spc="-10" noProof="0" dirty="0"/>
              <a:t>Risorse</a:t>
            </a:r>
            <a:endParaRPr lang="it-IT" sz="2200" noProof="0" dirty="0"/>
          </a:p>
        </p:txBody>
      </p:sp>
      <p:sp>
        <p:nvSpPr>
          <p:cNvPr id="3" name="object 3"/>
          <p:cNvSpPr/>
          <p:nvPr/>
        </p:nvSpPr>
        <p:spPr>
          <a:xfrm>
            <a:off x="438521" y="1115615"/>
            <a:ext cx="1133475" cy="198120"/>
          </a:xfrm>
          <a:custGeom>
            <a:avLst/>
            <a:gdLst/>
            <a:ahLst/>
            <a:cxnLst/>
            <a:rect l="l" t="t" r="r" b="b"/>
            <a:pathLst>
              <a:path w="1133475" h="198119">
                <a:moveTo>
                  <a:pt x="1096563" y="197792"/>
                </a:moveTo>
                <a:lnTo>
                  <a:pt x="36836" y="197792"/>
                </a:lnTo>
                <a:lnTo>
                  <a:pt x="22498" y="194897"/>
                </a:lnTo>
                <a:lnTo>
                  <a:pt x="10789" y="187003"/>
                </a:lnTo>
                <a:lnTo>
                  <a:pt x="2894" y="175294"/>
                </a:lnTo>
                <a:lnTo>
                  <a:pt x="0" y="160955"/>
                </a:lnTo>
                <a:lnTo>
                  <a:pt x="0" y="36836"/>
                </a:lnTo>
                <a:lnTo>
                  <a:pt x="2894" y="22498"/>
                </a:lnTo>
                <a:lnTo>
                  <a:pt x="10789" y="10789"/>
                </a:lnTo>
                <a:lnTo>
                  <a:pt x="22498" y="2894"/>
                </a:lnTo>
                <a:lnTo>
                  <a:pt x="36836" y="0"/>
                </a:lnTo>
                <a:lnTo>
                  <a:pt x="1096563" y="0"/>
                </a:lnTo>
                <a:lnTo>
                  <a:pt x="1130596" y="22740"/>
                </a:lnTo>
                <a:lnTo>
                  <a:pt x="1133400" y="36836"/>
                </a:lnTo>
                <a:lnTo>
                  <a:pt x="1133400" y="160955"/>
                </a:lnTo>
                <a:lnTo>
                  <a:pt x="1130505" y="175294"/>
                </a:lnTo>
                <a:lnTo>
                  <a:pt x="1122611" y="187003"/>
                </a:lnTo>
                <a:lnTo>
                  <a:pt x="1110902" y="194897"/>
                </a:lnTo>
                <a:lnTo>
                  <a:pt x="1096563" y="197792"/>
                </a:lnTo>
                <a:close/>
              </a:path>
            </a:pathLst>
          </a:custGeom>
          <a:solidFill>
            <a:srgbClr val="DBE1F0"/>
          </a:solidFill>
        </p:spPr>
        <p:txBody>
          <a:bodyPr wrap="square" lIns="0" tIns="0" rIns="0" bIns="0" rtlCol="0"/>
          <a:lstStyle/>
          <a:p>
            <a:endParaRPr lang="it-IT" noProof="0" dirty="0"/>
          </a:p>
        </p:txBody>
      </p:sp>
      <p:sp>
        <p:nvSpPr>
          <p:cNvPr id="4" name="object 4"/>
          <p:cNvSpPr txBox="1"/>
          <p:nvPr/>
        </p:nvSpPr>
        <p:spPr>
          <a:xfrm>
            <a:off x="491530" y="1132176"/>
            <a:ext cx="9169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700" b="1" spc="-20" noProof="0" dirty="0">
                <a:solidFill>
                  <a:srgbClr val="1F497D"/>
                </a:solidFill>
                <a:latin typeface="Calibri"/>
                <a:cs typeface="Calibri"/>
              </a:rPr>
              <a:t>ART.</a:t>
            </a:r>
            <a:r>
              <a:rPr lang="it-IT" sz="700" b="1" noProof="0" dirty="0">
                <a:solidFill>
                  <a:srgbClr val="1F497D"/>
                </a:solidFill>
                <a:latin typeface="Calibri"/>
                <a:cs typeface="Calibri"/>
              </a:rPr>
              <a:t> 1,</a:t>
            </a:r>
            <a:r>
              <a:rPr lang="it-IT" sz="7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7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COMMI</a:t>
            </a:r>
            <a:r>
              <a:rPr lang="it-IT" sz="700" b="1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700" b="1" spc="-10" noProof="0" dirty="0">
                <a:solidFill>
                  <a:srgbClr val="1F497D"/>
                </a:solidFill>
                <a:latin typeface="Calibri"/>
                <a:cs typeface="Calibri"/>
              </a:rPr>
              <a:t>492–</a:t>
            </a:r>
            <a:r>
              <a:rPr lang="it-IT" sz="700" b="1" spc="-25" noProof="0" dirty="0">
                <a:solidFill>
                  <a:srgbClr val="1F497D"/>
                </a:solidFill>
                <a:latin typeface="Calibri"/>
                <a:cs typeface="Calibri"/>
              </a:rPr>
              <a:t>493</a:t>
            </a:r>
            <a:endParaRPr lang="it-IT" sz="700" noProof="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9953" y="1451736"/>
            <a:ext cx="4132579" cy="1179195"/>
            <a:chOff x="424234" y="1481315"/>
            <a:chExt cx="4132579" cy="1179195"/>
          </a:xfrm>
        </p:grpSpPr>
        <p:sp>
          <p:nvSpPr>
            <p:cNvPr id="6" name="object 6"/>
            <p:cNvSpPr/>
            <p:nvPr/>
          </p:nvSpPr>
          <p:spPr>
            <a:xfrm>
              <a:off x="459953" y="1492745"/>
              <a:ext cx="4085590" cy="1137920"/>
            </a:xfrm>
            <a:custGeom>
              <a:avLst/>
              <a:gdLst/>
              <a:ahLst/>
              <a:cxnLst/>
              <a:rect l="l" t="t" r="r" b="b"/>
              <a:pathLst>
                <a:path w="4085590" h="1137920">
                  <a:moveTo>
                    <a:pt x="0" y="68581"/>
                  </a:moveTo>
                  <a:lnTo>
                    <a:pt x="5389" y="41886"/>
                  </a:lnTo>
                  <a:lnTo>
                    <a:pt x="20087" y="20087"/>
                  </a:lnTo>
                  <a:lnTo>
                    <a:pt x="41886" y="5389"/>
                  </a:lnTo>
                  <a:lnTo>
                    <a:pt x="68581" y="0"/>
                  </a:lnTo>
                  <a:lnTo>
                    <a:pt x="4016452" y="0"/>
                  </a:lnTo>
                  <a:lnTo>
                    <a:pt x="4054501" y="11522"/>
                  </a:lnTo>
                  <a:lnTo>
                    <a:pt x="4079813" y="42336"/>
                  </a:lnTo>
                  <a:lnTo>
                    <a:pt x="4085034" y="68581"/>
                  </a:lnTo>
                  <a:lnTo>
                    <a:pt x="4085034" y="1069135"/>
                  </a:lnTo>
                  <a:lnTo>
                    <a:pt x="4079644" y="1095830"/>
                  </a:lnTo>
                  <a:lnTo>
                    <a:pt x="4064947" y="1117629"/>
                  </a:lnTo>
                  <a:lnTo>
                    <a:pt x="4043147" y="1132327"/>
                  </a:lnTo>
                  <a:lnTo>
                    <a:pt x="4016452" y="1137716"/>
                  </a:lnTo>
                  <a:lnTo>
                    <a:pt x="68581" y="1137716"/>
                  </a:lnTo>
                  <a:lnTo>
                    <a:pt x="41886" y="1132327"/>
                  </a:lnTo>
                  <a:lnTo>
                    <a:pt x="20087" y="1117629"/>
                  </a:lnTo>
                  <a:lnTo>
                    <a:pt x="5389" y="1095830"/>
                  </a:lnTo>
                  <a:lnTo>
                    <a:pt x="0" y="1069135"/>
                  </a:lnTo>
                  <a:lnTo>
                    <a:pt x="0" y="68581"/>
                  </a:lnTo>
                  <a:close/>
                </a:path>
              </a:pathLst>
            </a:custGeom>
            <a:ln w="22849">
              <a:solidFill>
                <a:srgbClr val="C1C8D6"/>
              </a:solidFill>
            </a:ln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424234" y="1522698"/>
              <a:ext cx="57150" cy="1137920"/>
            </a:xfrm>
            <a:custGeom>
              <a:avLst/>
              <a:gdLst/>
              <a:ahLst/>
              <a:cxnLst/>
              <a:rect l="l" t="t" r="r" b="b"/>
              <a:pathLst>
                <a:path w="57150" h="1137920">
                  <a:moveTo>
                    <a:pt x="28574" y="1137716"/>
                  </a:moveTo>
                  <a:lnTo>
                    <a:pt x="17452" y="1135471"/>
                  </a:lnTo>
                  <a:lnTo>
                    <a:pt x="8369" y="1129347"/>
                  </a:lnTo>
                  <a:lnTo>
                    <a:pt x="2245" y="1120264"/>
                  </a:lnTo>
                  <a:lnTo>
                    <a:pt x="0" y="1109141"/>
                  </a:lnTo>
                  <a:lnTo>
                    <a:pt x="0" y="28574"/>
                  </a:lnTo>
                  <a:lnTo>
                    <a:pt x="2245" y="17452"/>
                  </a:lnTo>
                  <a:lnTo>
                    <a:pt x="8369" y="8369"/>
                  </a:lnTo>
                  <a:lnTo>
                    <a:pt x="17452" y="2245"/>
                  </a:lnTo>
                  <a:lnTo>
                    <a:pt x="28574" y="0"/>
                  </a:lnTo>
                  <a:lnTo>
                    <a:pt x="36153" y="0"/>
                  </a:lnTo>
                  <a:lnTo>
                    <a:pt x="43421" y="3010"/>
                  </a:lnTo>
                  <a:lnTo>
                    <a:pt x="54139" y="13728"/>
                  </a:lnTo>
                  <a:lnTo>
                    <a:pt x="57149" y="20996"/>
                  </a:lnTo>
                  <a:lnTo>
                    <a:pt x="57149" y="1109141"/>
                  </a:lnTo>
                  <a:lnTo>
                    <a:pt x="54904" y="1120264"/>
                  </a:lnTo>
                  <a:lnTo>
                    <a:pt x="48780" y="1129347"/>
                  </a:lnTo>
                  <a:lnTo>
                    <a:pt x="39697" y="1135471"/>
                  </a:lnTo>
                  <a:lnTo>
                    <a:pt x="28574" y="1137716"/>
                  </a:lnTo>
                  <a:close/>
                </a:path>
              </a:pathLst>
            </a:custGeom>
            <a:solidFill>
              <a:srgbClr val="2F4471"/>
            </a:solidFill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1530" y="1640995"/>
            <a:ext cx="3910432" cy="78803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84"/>
              </a:spcBef>
            </a:pP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Accantonamenti</a:t>
            </a:r>
            <a:r>
              <a:rPr lang="it-IT" sz="1100" b="1" spc="254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per</a:t>
            </a:r>
            <a:r>
              <a:rPr lang="it-IT" sz="1100" b="1" spc="26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imprevisti e somme a disposizione</a:t>
            </a:r>
            <a:endParaRPr lang="it-IT" sz="800" b="1" spc="-20" noProof="0" dirty="0">
              <a:solidFill>
                <a:srgbClr val="1F497D"/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84"/>
              </a:spcBef>
            </a:pPr>
            <a:r>
              <a:rPr lang="it-IT" sz="800" b="1" spc="-15" noProof="0" dirty="0">
                <a:solidFill>
                  <a:srgbClr val="1F497D"/>
                </a:solidFill>
                <a:latin typeface="Calibri"/>
                <a:cs typeface="Calibri"/>
              </a:rPr>
              <a:t>Le stazioni appaltanti utilizzano</a:t>
            </a:r>
            <a:r>
              <a:rPr lang="it-IT" sz="800" b="1" spc="1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le</a:t>
            </a:r>
            <a:r>
              <a:rPr lang="it-IT" sz="800" b="1" spc="-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risorse</a:t>
            </a:r>
            <a:r>
              <a:rPr lang="it-IT" sz="800" b="1" spc="-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accantonate</a:t>
            </a:r>
            <a:r>
              <a:rPr lang="it-IT" sz="8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FF0000"/>
                </a:solidFill>
                <a:latin typeface="Calibri"/>
                <a:cs typeface="Calibri"/>
              </a:rPr>
              <a:t>per</a:t>
            </a:r>
            <a:r>
              <a:rPr lang="it-IT" sz="800" b="1" spc="9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FF0000"/>
                </a:solidFill>
                <a:latin typeface="Calibri"/>
                <a:cs typeface="Calibri"/>
              </a:rPr>
              <a:t>imprevisti</a:t>
            </a:r>
            <a:r>
              <a:rPr lang="it-IT" sz="800" b="1" spc="9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nel</a:t>
            </a:r>
            <a:r>
              <a:rPr lang="it-IT" sz="800" b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quadro</a:t>
            </a:r>
            <a:r>
              <a:rPr lang="it-IT" sz="800" b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1F497D"/>
                </a:solidFill>
                <a:latin typeface="Calibri"/>
                <a:cs typeface="Calibri"/>
              </a:rPr>
              <a:t>economico</a:t>
            </a:r>
            <a:r>
              <a:rPr lang="it-IT" sz="800" b="1" spc="50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800" b="1" spc="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ogni</a:t>
            </a:r>
            <a:r>
              <a:rPr lang="it-IT" sz="800" b="1" spc="5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intervento</a:t>
            </a:r>
            <a:r>
              <a:rPr lang="it-IT" sz="800" b="1" spc="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nel</a:t>
            </a:r>
            <a:r>
              <a:rPr lang="it-IT" sz="800" b="1" spc="5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limite</a:t>
            </a:r>
            <a:r>
              <a:rPr lang="it-IT" sz="800" b="1" spc="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massimo</a:t>
            </a:r>
            <a:r>
              <a:rPr lang="it-IT" sz="800" b="1" spc="5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800" b="1" spc="5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70%,</a:t>
            </a:r>
            <a:r>
              <a:rPr lang="it-IT" sz="800" b="1" spc="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fatte</a:t>
            </a:r>
            <a:r>
              <a:rPr lang="it-IT" sz="800" b="1" spc="5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salve</a:t>
            </a:r>
            <a:r>
              <a:rPr lang="it-IT" sz="800" b="1" spc="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le</a:t>
            </a:r>
            <a:r>
              <a:rPr lang="it-IT" sz="800" b="1" spc="5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somme</a:t>
            </a:r>
            <a:r>
              <a:rPr lang="it-IT" sz="800" b="1" spc="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relative</a:t>
            </a:r>
            <a:r>
              <a:rPr lang="it-IT" sz="800" b="1" spc="5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agli</a:t>
            </a:r>
            <a:r>
              <a:rPr lang="it-IT" sz="800" b="1" spc="5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1F497D"/>
                </a:solidFill>
                <a:latin typeface="Calibri"/>
                <a:cs typeface="Calibri"/>
              </a:rPr>
              <a:t>impegni</a:t>
            </a:r>
            <a:r>
              <a:rPr lang="it-IT" sz="800" b="1" spc="50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contrattuali</a:t>
            </a:r>
            <a:r>
              <a:rPr lang="it-IT" sz="8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già</a:t>
            </a:r>
            <a:r>
              <a:rPr lang="it-IT" sz="8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assunti,</a:t>
            </a:r>
            <a:r>
              <a:rPr lang="it-IT" sz="8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lang="it-IT" sz="800" b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le</a:t>
            </a:r>
            <a:r>
              <a:rPr lang="it-IT" sz="8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eventuali</a:t>
            </a:r>
            <a:r>
              <a:rPr lang="it-IT" sz="8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somme</a:t>
            </a:r>
            <a:r>
              <a:rPr lang="it-IT" sz="8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lang="it-IT" sz="800" b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disposizione</a:t>
            </a:r>
            <a:r>
              <a:rPr lang="it-IT" sz="8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stanziate</a:t>
            </a:r>
            <a:r>
              <a:rPr lang="it-IT" sz="8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annualmente</a:t>
            </a:r>
            <a:r>
              <a:rPr lang="it-IT" sz="8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per</a:t>
            </a:r>
            <a:r>
              <a:rPr lang="it-IT" sz="800" b="1" spc="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spc="-25" noProof="0" dirty="0">
                <a:solidFill>
                  <a:srgbClr val="1F497D"/>
                </a:solidFill>
                <a:latin typeface="Calibri"/>
                <a:cs typeface="Calibri"/>
              </a:rPr>
              <a:t>lo</a:t>
            </a:r>
            <a:r>
              <a:rPr lang="it-IT" sz="800" b="1" spc="50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1F497D"/>
                </a:solidFill>
                <a:latin typeface="Calibri"/>
                <a:cs typeface="Calibri"/>
              </a:rPr>
              <a:t>stesso intervento.</a:t>
            </a:r>
            <a:endParaRPr lang="it-IT" sz="800" noProof="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84592" y="1490476"/>
            <a:ext cx="4175760" cy="1170305"/>
            <a:chOff x="4584592" y="1490476"/>
            <a:chExt cx="4175760" cy="1170305"/>
          </a:xfrm>
        </p:grpSpPr>
        <p:sp>
          <p:nvSpPr>
            <p:cNvPr id="10" name="object 10"/>
            <p:cNvSpPr/>
            <p:nvPr/>
          </p:nvSpPr>
          <p:spPr>
            <a:xfrm>
              <a:off x="4641708" y="1501901"/>
              <a:ext cx="4107179" cy="1129030"/>
            </a:xfrm>
            <a:custGeom>
              <a:avLst/>
              <a:gdLst/>
              <a:ahLst/>
              <a:cxnLst/>
              <a:rect l="l" t="t" r="r" b="b"/>
              <a:pathLst>
                <a:path w="4107179" h="1129030">
                  <a:moveTo>
                    <a:pt x="34" y="34"/>
                  </a:moveTo>
                  <a:lnTo>
                    <a:pt x="4106632" y="34"/>
                  </a:lnTo>
                  <a:lnTo>
                    <a:pt x="4106632" y="1128561"/>
                  </a:lnTo>
                  <a:lnTo>
                    <a:pt x="34" y="1128561"/>
                  </a:lnTo>
                  <a:lnTo>
                    <a:pt x="34" y="34"/>
                  </a:lnTo>
                  <a:close/>
                </a:path>
              </a:pathLst>
            </a:custGeom>
            <a:ln w="22849">
              <a:solidFill>
                <a:srgbClr val="C1C8D6"/>
              </a:solidFill>
            </a:ln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584592" y="1522698"/>
              <a:ext cx="57150" cy="1137920"/>
            </a:xfrm>
            <a:custGeom>
              <a:avLst/>
              <a:gdLst/>
              <a:ahLst/>
              <a:cxnLst/>
              <a:rect l="l" t="t" r="r" b="b"/>
              <a:pathLst>
                <a:path w="57150" h="1137920">
                  <a:moveTo>
                    <a:pt x="28574" y="1137716"/>
                  </a:moveTo>
                  <a:lnTo>
                    <a:pt x="17452" y="1135471"/>
                  </a:lnTo>
                  <a:lnTo>
                    <a:pt x="8369" y="1129347"/>
                  </a:lnTo>
                  <a:lnTo>
                    <a:pt x="2245" y="1120264"/>
                  </a:lnTo>
                  <a:lnTo>
                    <a:pt x="0" y="1109141"/>
                  </a:lnTo>
                  <a:lnTo>
                    <a:pt x="0" y="28574"/>
                  </a:lnTo>
                  <a:lnTo>
                    <a:pt x="2245" y="17452"/>
                  </a:lnTo>
                  <a:lnTo>
                    <a:pt x="8369" y="8369"/>
                  </a:lnTo>
                  <a:lnTo>
                    <a:pt x="17452" y="2245"/>
                  </a:lnTo>
                  <a:lnTo>
                    <a:pt x="28574" y="0"/>
                  </a:lnTo>
                  <a:lnTo>
                    <a:pt x="36153" y="0"/>
                  </a:lnTo>
                  <a:lnTo>
                    <a:pt x="43421" y="3010"/>
                  </a:lnTo>
                  <a:lnTo>
                    <a:pt x="54139" y="13728"/>
                  </a:lnTo>
                  <a:lnTo>
                    <a:pt x="57149" y="20996"/>
                  </a:lnTo>
                  <a:lnTo>
                    <a:pt x="57149" y="1109141"/>
                  </a:lnTo>
                  <a:lnTo>
                    <a:pt x="54904" y="1120264"/>
                  </a:lnTo>
                  <a:lnTo>
                    <a:pt x="48780" y="1129347"/>
                  </a:lnTo>
                  <a:lnTo>
                    <a:pt x="39697" y="1135471"/>
                  </a:lnTo>
                  <a:lnTo>
                    <a:pt x="28574" y="1137716"/>
                  </a:lnTo>
                  <a:close/>
                </a:path>
              </a:pathLst>
            </a:custGeom>
            <a:solidFill>
              <a:srgbClr val="2F4471"/>
            </a:solidFill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653167" y="1604772"/>
            <a:ext cx="4084320" cy="57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Ribassi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d'asta</a:t>
            </a:r>
            <a:endParaRPr lang="it-IT" sz="1100" noProof="0" dirty="0">
              <a:latin typeface="Calibri"/>
              <a:cs typeface="Calibri"/>
            </a:endParaRPr>
          </a:p>
          <a:p>
            <a:pPr marL="85090" marR="161925">
              <a:lnSpc>
                <a:spcPct val="151900"/>
              </a:lnSpc>
              <a:spcBef>
                <a:spcPts val="270"/>
              </a:spcBef>
            </a:pP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Le</a:t>
            </a:r>
            <a:r>
              <a:rPr lang="it-IT" sz="8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stazioni</a:t>
            </a:r>
            <a:r>
              <a:rPr lang="it-IT" sz="800" b="1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appaltanti</a:t>
            </a:r>
            <a:r>
              <a:rPr lang="it-IT" sz="800" b="1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utilizzano</a:t>
            </a:r>
            <a:r>
              <a:rPr lang="it-IT" sz="8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le</a:t>
            </a:r>
            <a:r>
              <a:rPr lang="it-IT" sz="800" b="1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somme</a:t>
            </a:r>
            <a:r>
              <a:rPr lang="it-IT" sz="800" b="1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derivanti</a:t>
            </a:r>
            <a:r>
              <a:rPr lang="it-IT" sz="800" b="1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FF0000"/>
                </a:solidFill>
                <a:latin typeface="Calibri"/>
                <a:cs typeface="Calibri"/>
              </a:rPr>
              <a:t>dai</a:t>
            </a:r>
            <a:r>
              <a:rPr lang="it-IT" sz="800" b="1" spc="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FF0000"/>
                </a:solidFill>
                <a:latin typeface="Calibri"/>
                <a:cs typeface="Calibri"/>
              </a:rPr>
              <a:t>ribassi</a:t>
            </a:r>
            <a:r>
              <a:rPr lang="it-IT" sz="800" b="1" spc="1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FF0000"/>
                </a:solidFill>
                <a:latin typeface="Calibri"/>
                <a:cs typeface="Calibri"/>
              </a:rPr>
              <a:t>d'asta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,</a:t>
            </a:r>
            <a:r>
              <a:rPr lang="it-IT" sz="800" b="1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se</a:t>
            </a:r>
            <a:r>
              <a:rPr lang="it-IT" sz="800" b="1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non</a:t>
            </a:r>
            <a:r>
              <a:rPr lang="it-IT" sz="800" b="1" spc="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ne</a:t>
            </a:r>
            <a:r>
              <a:rPr lang="it-IT" sz="800" b="1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è</a:t>
            </a:r>
            <a:r>
              <a:rPr lang="it-IT" sz="800" b="1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prevista</a:t>
            </a:r>
            <a:r>
              <a:rPr lang="it-IT" sz="800" b="1" spc="50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una</a:t>
            </a:r>
            <a:r>
              <a:rPr lang="it-IT" sz="8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diversa</a:t>
            </a:r>
            <a:r>
              <a:rPr lang="it-IT" sz="8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destinazione</a:t>
            </a:r>
            <a:r>
              <a:rPr lang="it-IT" sz="8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dalle</a:t>
            </a:r>
            <a:r>
              <a:rPr lang="it-IT" sz="8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norme</a:t>
            </a:r>
            <a:r>
              <a:rPr lang="it-IT" sz="8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1F497D"/>
                </a:solidFill>
                <a:latin typeface="Calibri"/>
                <a:cs typeface="Calibri"/>
              </a:rPr>
              <a:t>vigenti.</a:t>
            </a:r>
            <a:endParaRPr lang="it-IT" sz="800" noProof="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36178" y="2722324"/>
            <a:ext cx="4120515" cy="1330325"/>
            <a:chOff x="436178" y="2722324"/>
            <a:chExt cx="4120515" cy="1330325"/>
          </a:xfrm>
        </p:grpSpPr>
        <p:sp>
          <p:nvSpPr>
            <p:cNvPr id="14" name="object 14"/>
            <p:cNvSpPr/>
            <p:nvPr/>
          </p:nvSpPr>
          <p:spPr>
            <a:xfrm>
              <a:off x="459953" y="2733749"/>
              <a:ext cx="4085590" cy="1303020"/>
            </a:xfrm>
            <a:custGeom>
              <a:avLst/>
              <a:gdLst/>
              <a:ahLst/>
              <a:cxnLst/>
              <a:rect l="l" t="t" r="r" b="b"/>
              <a:pathLst>
                <a:path w="4085590" h="1303020">
                  <a:moveTo>
                    <a:pt x="0" y="68581"/>
                  </a:moveTo>
                  <a:lnTo>
                    <a:pt x="5389" y="41886"/>
                  </a:lnTo>
                  <a:lnTo>
                    <a:pt x="20087" y="20086"/>
                  </a:lnTo>
                  <a:lnTo>
                    <a:pt x="41886" y="5389"/>
                  </a:lnTo>
                  <a:lnTo>
                    <a:pt x="68581" y="0"/>
                  </a:lnTo>
                  <a:lnTo>
                    <a:pt x="4016452" y="0"/>
                  </a:lnTo>
                  <a:lnTo>
                    <a:pt x="4054501" y="11522"/>
                  </a:lnTo>
                  <a:lnTo>
                    <a:pt x="4079813" y="42336"/>
                  </a:lnTo>
                  <a:lnTo>
                    <a:pt x="4085034" y="68581"/>
                  </a:lnTo>
                  <a:lnTo>
                    <a:pt x="4085034" y="1234259"/>
                  </a:lnTo>
                  <a:lnTo>
                    <a:pt x="4079644" y="1260954"/>
                  </a:lnTo>
                  <a:lnTo>
                    <a:pt x="4064947" y="1282753"/>
                  </a:lnTo>
                  <a:lnTo>
                    <a:pt x="4043147" y="1297451"/>
                  </a:lnTo>
                  <a:lnTo>
                    <a:pt x="4016452" y="1302840"/>
                  </a:lnTo>
                  <a:lnTo>
                    <a:pt x="68581" y="1302840"/>
                  </a:lnTo>
                  <a:lnTo>
                    <a:pt x="41886" y="1297451"/>
                  </a:lnTo>
                  <a:lnTo>
                    <a:pt x="20087" y="1282753"/>
                  </a:lnTo>
                  <a:lnTo>
                    <a:pt x="5389" y="1260954"/>
                  </a:lnTo>
                  <a:lnTo>
                    <a:pt x="0" y="1234259"/>
                  </a:lnTo>
                  <a:lnTo>
                    <a:pt x="0" y="68581"/>
                  </a:lnTo>
                  <a:close/>
                </a:path>
              </a:pathLst>
            </a:custGeom>
            <a:ln w="22849">
              <a:solidFill>
                <a:srgbClr val="C1C8D6"/>
              </a:solidFill>
            </a:ln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436178" y="2749309"/>
              <a:ext cx="57150" cy="1303020"/>
            </a:xfrm>
            <a:custGeom>
              <a:avLst/>
              <a:gdLst/>
              <a:ahLst/>
              <a:cxnLst/>
              <a:rect l="l" t="t" r="r" b="b"/>
              <a:pathLst>
                <a:path w="57150" h="1303020">
                  <a:moveTo>
                    <a:pt x="28574" y="1302841"/>
                  </a:moveTo>
                  <a:lnTo>
                    <a:pt x="17452" y="1300595"/>
                  </a:lnTo>
                  <a:lnTo>
                    <a:pt x="8369" y="1294471"/>
                  </a:lnTo>
                  <a:lnTo>
                    <a:pt x="2245" y="1285388"/>
                  </a:lnTo>
                  <a:lnTo>
                    <a:pt x="0" y="1274266"/>
                  </a:lnTo>
                  <a:lnTo>
                    <a:pt x="0" y="28574"/>
                  </a:lnTo>
                  <a:lnTo>
                    <a:pt x="2245" y="17452"/>
                  </a:lnTo>
                  <a:lnTo>
                    <a:pt x="8369" y="8369"/>
                  </a:lnTo>
                  <a:lnTo>
                    <a:pt x="17452" y="2245"/>
                  </a:lnTo>
                  <a:lnTo>
                    <a:pt x="28574" y="0"/>
                  </a:lnTo>
                  <a:lnTo>
                    <a:pt x="36153" y="0"/>
                  </a:lnTo>
                  <a:lnTo>
                    <a:pt x="43421" y="3010"/>
                  </a:lnTo>
                  <a:lnTo>
                    <a:pt x="54139" y="13728"/>
                  </a:lnTo>
                  <a:lnTo>
                    <a:pt x="57149" y="20996"/>
                  </a:lnTo>
                  <a:lnTo>
                    <a:pt x="57149" y="1274266"/>
                  </a:lnTo>
                  <a:lnTo>
                    <a:pt x="54904" y="1285388"/>
                  </a:lnTo>
                  <a:lnTo>
                    <a:pt x="48780" y="1294471"/>
                  </a:lnTo>
                  <a:lnTo>
                    <a:pt x="39697" y="1300595"/>
                  </a:lnTo>
                  <a:lnTo>
                    <a:pt x="28574" y="1302841"/>
                  </a:lnTo>
                  <a:close/>
                </a:path>
              </a:pathLst>
            </a:custGeom>
            <a:solidFill>
              <a:srgbClr val="2F4471"/>
            </a:solidFill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41797" y="2795730"/>
            <a:ext cx="3860165" cy="1001108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1590" algn="just">
              <a:lnSpc>
                <a:spcPct val="100000"/>
              </a:lnSpc>
              <a:spcBef>
                <a:spcPts val="650"/>
              </a:spcBef>
            </a:pP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Soglia</a:t>
            </a:r>
            <a:r>
              <a:rPr lang="it-IT" sz="1100" b="1" spc="-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dell'80%</a:t>
            </a:r>
            <a:r>
              <a:rPr lang="it-IT" sz="1100" b="1" spc="-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lang="it-IT" sz="1100" b="1" spc="-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reintegro</a:t>
            </a:r>
            <a:endParaRPr lang="it-IT" sz="1100" noProof="0" dirty="0">
              <a:latin typeface="Calibri"/>
              <a:cs typeface="Calibri"/>
            </a:endParaRPr>
          </a:p>
          <a:p>
            <a:pPr marL="12700" marR="5080" algn="just">
              <a:lnSpc>
                <a:spcPts val="1460"/>
              </a:lnSpc>
            </a:pP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Quando</a:t>
            </a:r>
            <a:r>
              <a:rPr lang="it-IT" sz="800" b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le</a:t>
            </a:r>
            <a:r>
              <a:rPr lang="it-IT" sz="800" b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FF0000"/>
                </a:solidFill>
                <a:latin typeface="Calibri"/>
                <a:cs typeface="Calibri"/>
              </a:rPr>
              <a:t>somme</a:t>
            </a:r>
            <a:r>
              <a:rPr lang="it-IT" sz="800" b="1" spc="9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FF0000"/>
                </a:solidFill>
                <a:latin typeface="Calibri"/>
                <a:cs typeface="Calibri"/>
              </a:rPr>
              <a:t>disponibili</a:t>
            </a:r>
            <a:r>
              <a:rPr lang="it-IT" sz="800" b="1" spc="9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per</a:t>
            </a:r>
            <a:r>
              <a:rPr lang="it-IT" sz="800" b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lang="it-IT" sz="800" b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revisione</a:t>
            </a:r>
            <a:r>
              <a:rPr lang="it-IT" sz="800" b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prezzi</a:t>
            </a:r>
            <a:r>
              <a:rPr lang="it-IT" sz="800" b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risultano</a:t>
            </a:r>
            <a:r>
              <a:rPr lang="it-IT" sz="800" b="1" spc="9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FF0000"/>
                </a:solidFill>
                <a:latin typeface="Calibri"/>
                <a:cs typeface="Calibri"/>
              </a:rPr>
              <a:t>utilizzate</a:t>
            </a:r>
            <a:r>
              <a:rPr lang="it-IT" sz="800" b="1" spc="9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lang="it-IT" sz="800" b="1" spc="9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FF0000"/>
                </a:solidFill>
                <a:latin typeface="Calibri"/>
                <a:cs typeface="Calibri"/>
              </a:rPr>
              <a:t>impegnate</a:t>
            </a:r>
            <a:r>
              <a:rPr lang="it-IT" sz="800" b="1" spc="9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spc="-25" noProof="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lang="it-IT" sz="800" b="1" spc="50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FF0000"/>
                </a:solidFill>
                <a:latin typeface="Calibri"/>
                <a:cs typeface="Calibri"/>
              </a:rPr>
              <a:t>misura</a:t>
            </a:r>
            <a:r>
              <a:rPr lang="it-IT" sz="800" b="1" spc="3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FF0000"/>
                </a:solidFill>
                <a:latin typeface="Calibri"/>
                <a:cs typeface="Calibri"/>
              </a:rPr>
              <a:t>pari</a:t>
            </a:r>
            <a:r>
              <a:rPr lang="it-IT" sz="800" b="1" spc="3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lang="it-IT" sz="800" b="1" spc="3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FF0000"/>
                </a:solidFill>
                <a:latin typeface="Calibri"/>
                <a:cs typeface="Calibri"/>
              </a:rPr>
              <a:t>superiore</a:t>
            </a:r>
            <a:r>
              <a:rPr lang="it-IT" sz="800" b="1" spc="3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FF0000"/>
                </a:solidFill>
                <a:latin typeface="Calibri"/>
                <a:cs typeface="Calibri"/>
              </a:rPr>
              <a:t>all'80%,</a:t>
            </a:r>
            <a:r>
              <a:rPr lang="it-IT" sz="800" b="1" spc="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lang="it-IT" sz="800" b="1" spc="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stazione</a:t>
            </a:r>
            <a:r>
              <a:rPr lang="it-IT" sz="800" b="1" spc="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appaltante</a:t>
            </a:r>
            <a:r>
              <a:rPr lang="it-IT" sz="800" b="1" spc="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attiva</a:t>
            </a:r>
            <a:r>
              <a:rPr lang="it-IT" sz="800" b="1" spc="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in</a:t>
            </a:r>
            <a:r>
              <a:rPr lang="it-IT" sz="800" b="1" spc="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tempo</a:t>
            </a:r>
            <a:r>
              <a:rPr lang="it-IT" sz="800" b="1" spc="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utile</a:t>
            </a:r>
            <a:r>
              <a:rPr lang="it-IT" sz="800" b="1" spc="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le</a:t>
            </a:r>
            <a:r>
              <a:rPr lang="it-IT" sz="800" b="1" spc="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procedure</a:t>
            </a:r>
            <a:r>
              <a:rPr lang="it-IT" sz="800" b="1" spc="50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per</a:t>
            </a:r>
            <a:r>
              <a:rPr lang="it-IT" sz="800" b="1" spc="2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il</a:t>
            </a:r>
            <a:r>
              <a:rPr lang="it-IT" sz="800" b="1" spc="2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reintegro,</a:t>
            </a:r>
            <a:r>
              <a:rPr lang="it-IT" sz="800" b="1" spc="2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FF0000"/>
                </a:solidFill>
                <a:latin typeface="Calibri"/>
                <a:cs typeface="Calibri"/>
              </a:rPr>
              <a:t>anche</a:t>
            </a:r>
            <a:r>
              <a:rPr lang="it-IT" sz="800" b="1" spc="2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attraverso</a:t>
            </a:r>
            <a:r>
              <a:rPr lang="it-IT" sz="800" b="1" spc="2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una</a:t>
            </a:r>
            <a:r>
              <a:rPr lang="it-IT" sz="800" b="1" spc="2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FF0000"/>
                </a:solidFill>
                <a:latin typeface="Calibri"/>
                <a:cs typeface="Calibri"/>
              </a:rPr>
              <a:t>riduzione</a:t>
            </a:r>
            <a:r>
              <a:rPr lang="it-IT" sz="800" b="1" spc="24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FF0000"/>
                </a:solidFill>
                <a:latin typeface="Calibri"/>
                <a:cs typeface="Calibri"/>
              </a:rPr>
              <a:t>delle</a:t>
            </a:r>
            <a:r>
              <a:rPr lang="it-IT" sz="800" b="1" spc="24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FF0000"/>
                </a:solidFill>
                <a:latin typeface="Calibri"/>
                <a:cs typeface="Calibri"/>
              </a:rPr>
              <a:t>opere</a:t>
            </a:r>
            <a:r>
              <a:rPr lang="it-IT" sz="800" b="1" spc="25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FF0000"/>
                </a:solidFill>
                <a:latin typeface="Calibri"/>
                <a:cs typeface="Calibri"/>
              </a:rPr>
              <a:t>nella</a:t>
            </a:r>
            <a:r>
              <a:rPr lang="it-IT" sz="800" b="1" spc="24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FF0000"/>
                </a:solidFill>
                <a:latin typeface="Calibri"/>
                <a:cs typeface="Calibri"/>
              </a:rPr>
              <a:t>programmazione</a:t>
            </a:r>
            <a:r>
              <a:rPr lang="it-IT" sz="800" b="1" spc="50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FF0000"/>
                </a:solidFill>
                <a:latin typeface="Calibri"/>
                <a:cs typeface="Calibri"/>
              </a:rPr>
              <a:t>triennale/annuale</a:t>
            </a:r>
            <a:r>
              <a:rPr lang="it-IT" sz="800" b="1" spc="-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lang="it-IT" sz="8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1F497D"/>
                </a:solidFill>
                <a:latin typeface="Calibri"/>
                <a:cs typeface="Calibri"/>
              </a:rPr>
              <a:t>ricorrendo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 alle</a:t>
            </a:r>
            <a:r>
              <a:rPr lang="it-IT" sz="8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economie </a:t>
            </a:r>
            <a:r>
              <a:rPr lang="it-IT" sz="8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derivanti</a:t>
            </a:r>
            <a:r>
              <a:rPr lang="it-IT" sz="8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da</a:t>
            </a:r>
            <a:r>
              <a:rPr lang="it-IT" sz="8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FF0000"/>
                </a:solidFill>
                <a:latin typeface="Calibri"/>
                <a:cs typeface="Calibri"/>
              </a:rPr>
              <a:t>varianti</a:t>
            </a:r>
            <a:r>
              <a:rPr lang="it-IT" sz="800" b="1" noProof="0" dirty="0">
                <a:solidFill>
                  <a:srgbClr val="FF0000"/>
                </a:solidFill>
                <a:latin typeface="Calibri"/>
                <a:cs typeface="Calibri"/>
              </a:rPr>
              <a:t> in</a:t>
            </a:r>
            <a:r>
              <a:rPr lang="it-IT" sz="800" b="1" spc="-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FF0000"/>
                </a:solidFill>
                <a:latin typeface="Calibri"/>
                <a:cs typeface="Calibri"/>
              </a:rPr>
              <a:t>diminuzione</a:t>
            </a:r>
            <a:r>
              <a:rPr lang="it-IT" sz="800" b="1" spc="-10" noProof="0" dirty="0">
                <a:solidFill>
                  <a:srgbClr val="1F497D"/>
                </a:solidFill>
                <a:latin typeface="Calibri"/>
                <a:cs typeface="Calibri"/>
              </a:rPr>
              <a:t>.</a:t>
            </a:r>
            <a:endParaRPr lang="it-IT" sz="800" noProof="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06156" y="2749309"/>
            <a:ext cx="4110990" cy="1333500"/>
            <a:chOff x="4606156" y="2749309"/>
            <a:chExt cx="4110990" cy="1333500"/>
          </a:xfrm>
        </p:grpSpPr>
        <p:sp>
          <p:nvSpPr>
            <p:cNvPr id="18" name="object 18"/>
            <p:cNvSpPr/>
            <p:nvPr/>
          </p:nvSpPr>
          <p:spPr>
            <a:xfrm>
              <a:off x="4620443" y="2768351"/>
              <a:ext cx="4085590" cy="1303020"/>
            </a:xfrm>
            <a:custGeom>
              <a:avLst/>
              <a:gdLst/>
              <a:ahLst/>
              <a:cxnLst/>
              <a:rect l="l" t="t" r="r" b="b"/>
              <a:pathLst>
                <a:path w="4085590" h="1303020">
                  <a:moveTo>
                    <a:pt x="0" y="68581"/>
                  </a:moveTo>
                  <a:lnTo>
                    <a:pt x="5389" y="41886"/>
                  </a:lnTo>
                  <a:lnTo>
                    <a:pt x="20087" y="20086"/>
                  </a:lnTo>
                  <a:lnTo>
                    <a:pt x="41886" y="5389"/>
                  </a:lnTo>
                  <a:lnTo>
                    <a:pt x="68581" y="0"/>
                  </a:lnTo>
                  <a:lnTo>
                    <a:pt x="4016453" y="0"/>
                  </a:lnTo>
                  <a:lnTo>
                    <a:pt x="4054502" y="11522"/>
                  </a:lnTo>
                  <a:lnTo>
                    <a:pt x="4079813" y="42336"/>
                  </a:lnTo>
                  <a:lnTo>
                    <a:pt x="4085034" y="68581"/>
                  </a:lnTo>
                  <a:lnTo>
                    <a:pt x="4085034" y="1234259"/>
                  </a:lnTo>
                  <a:lnTo>
                    <a:pt x="4079644" y="1260954"/>
                  </a:lnTo>
                  <a:lnTo>
                    <a:pt x="4064947" y="1282754"/>
                  </a:lnTo>
                  <a:lnTo>
                    <a:pt x="4043148" y="1297451"/>
                  </a:lnTo>
                  <a:lnTo>
                    <a:pt x="4016453" y="1302840"/>
                  </a:lnTo>
                  <a:lnTo>
                    <a:pt x="68581" y="1302840"/>
                  </a:lnTo>
                  <a:lnTo>
                    <a:pt x="41886" y="1297451"/>
                  </a:lnTo>
                  <a:lnTo>
                    <a:pt x="20087" y="1282754"/>
                  </a:lnTo>
                  <a:lnTo>
                    <a:pt x="5389" y="1260954"/>
                  </a:lnTo>
                  <a:lnTo>
                    <a:pt x="0" y="1234259"/>
                  </a:lnTo>
                  <a:lnTo>
                    <a:pt x="0" y="68581"/>
                  </a:lnTo>
                  <a:close/>
                </a:path>
              </a:pathLst>
            </a:custGeom>
            <a:ln w="22849">
              <a:solidFill>
                <a:srgbClr val="C1C8D6"/>
              </a:solidFill>
            </a:ln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606156" y="2749309"/>
              <a:ext cx="57150" cy="1303020"/>
            </a:xfrm>
            <a:custGeom>
              <a:avLst/>
              <a:gdLst/>
              <a:ahLst/>
              <a:cxnLst/>
              <a:rect l="l" t="t" r="r" b="b"/>
              <a:pathLst>
                <a:path w="57150" h="1303020">
                  <a:moveTo>
                    <a:pt x="28574" y="1302841"/>
                  </a:moveTo>
                  <a:lnTo>
                    <a:pt x="17452" y="1300595"/>
                  </a:lnTo>
                  <a:lnTo>
                    <a:pt x="8369" y="1294471"/>
                  </a:lnTo>
                  <a:lnTo>
                    <a:pt x="2245" y="1285388"/>
                  </a:lnTo>
                  <a:lnTo>
                    <a:pt x="0" y="1274266"/>
                  </a:lnTo>
                  <a:lnTo>
                    <a:pt x="0" y="28574"/>
                  </a:lnTo>
                  <a:lnTo>
                    <a:pt x="2245" y="17452"/>
                  </a:lnTo>
                  <a:lnTo>
                    <a:pt x="8369" y="8369"/>
                  </a:lnTo>
                  <a:lnTo>
                    <a:pt x="17452" y="2245"/>
                  </a:lnTo>
                  <a:lnTo>
                    <a:pt x="28574" y="0"/>
                  </a:lnTo>
                  <a:lnTo>
                    <a:pt x="36153" y="0"/>
                  </a:lnTo>
                  <a:lnTo>
                    <a:pt x="43421" y="3010"/>
                  </a:lnTo>
                  <a:lnTo>
                    <a:pt x="54139" y="13728"/>
                  </a:lnTo>
                  <a:lnTo>
                    <a:pt x="57149" y="20996"/>
                  </a:lnTo>
                  <a:lnTo>
                    <a:pt x="57149" y="1274266"/>
                  </a:lnTo>
                  <a:lnTo>
                    <a:pt x="54904" y="1285388"/>
                  </a:lnTo>
                  <a:lnTo>
                    <a:pt x="48780" y="1294471"/>
                  </a:lnTo>
                  <a:lnTo>
                    <a:pt x="39697" y="1300595"/>
                  </a:lnTo>
                  <a:lnTo>
                    <a:pt x="28574" y="1302841"/>
                  </a:lnTo>
                  <a:close/>
                </a:path>
              </a:pathLst>
            </a:custGeom>
            <a:solidFill>
              <a:srgbClr val="2F4471"/>
            </a:solidFill>
          </p:spPr>
          <p:txBody>
            <a:bodyPr wrap="square" lIns="0" tIns="0" rIns="0" bIns="0" rtlCol="0"/>
            <a:lstStyle/>
            <a:p>
              <a:endParaRPr lang="it-IT" noProof="0" dirty="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725798" y="2802042"/>
            <a:ext cx="3853815" cy="62801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80"/>
              </a:spcBef>
            </a:pP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Nessun</a:t>
            </a:r>
            <a:r>
              <a:rPr lang="it-IT" sz="1100" b="1" spc="-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ricorso</a:t>
            </a:r>
            <a:r>
              <a:rPr lang="it-IT" sz="1100" b="1" spc="-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lang="it-IT" sz="1100" b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noProof="0" dirty="0">
                <a:solidFill>
                  <a:srgbClr val="1F497D"/>
                </a:solidFill>
                <a:latin typeface="Calibri"/>
                <a:cs typeface="Calibri"/>
              </a:rPr>
              <a:t>risorse</a:t>
            </a:r>
            <a:r>
              <a:rPr lang="it-IT" sz="1100" b="1" spc="-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100" b="1" spc="-10" noProof="0" dirty="0">
                <a:solidFill>
                  <a:srgbClr val="1F497D"/>
                </a:solidFill>
                <a:latin typeface="Calibri"/>
                <a:cs typeface="Calibri"/>
              </a:rPr>
              <a:t>ministeriali</a:t>
            </a:r>
            <a:endParaRPr lang="it-IT" sz="1100" noProof="0" dirty="0">
              <a:latin typeface="Calibri"/>
              <a:cs typeface="Calibri"/>
            </a:endParaRPr>
          </a:p>
          <a:p>
            <a:pPr marL="12700" marR="5080">
              <a:lnSpc>
                <a:spcPts val="1460"/>
              </a:lnSpc>
              <a:spcBef>
                <a:spcPts val="20"/>
              </a:spcBef>
            </a:pP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lang="it-IT" sz="800" b="1" spc="1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differenza</a:t>
            </a:r>
            <a:r>
              <a:rPr lang="it-IT" sz="800" b="1" spc="1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800" b="1" spc="1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DL</a:t>
            </a:r>
            <a:r>
              <a:rPr lang="it-IT" sz="800" b="1" spc="1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"Aiuti",</a:t>
            </a:r>
            <a:r>
              <a:rPr lang="it-IT" sz="800" b="1" spc="114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in</a:t>
            </a:r>
            <a:r>
              <a:rPr lang="it-IT" sz="800" b="1" spc="1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caso</a:t>
            </a:r>
            <a:r>
              <a:rPr lang="it-IT" sz="800" b="1" spc="1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800" b="1" spc="1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insufficienza</a:t>
            </a:r>
            <a:r>
              <a:rPr lang="it-IT" sz="800" b="1" spc="114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800" b="1" spc="1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risorse</a:t>
            </a:r>
            <a:r>
              <a:rPr lang="it-IT" sz="800" b="1" spc="1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interne</a:t>
            </a:r>
            <a:r>
              <a:rPr lang="it-IT" sz="800" b="1" spc="1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FF0000"/>
                </a:solidFill>
                <a:latin typeface="Calibri"/>
                <a:cs typeface="Calibri"/>
              </a:rPr>
              <a:t>non</a:t>
            </a:r>
            <a:r>
              <a:rPr lang="it-IT" sz="800" b="1" spc="11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FF0000"/>
                </a:solidFill>
                <a:latin typeface="Calibri"/>
                <a:cs typeface="Calibri"/>
              </a:rPr>
              <a:t>è</a:t>
            </a:r>
            <a:r>
              <a:rPr lang="it-IT" sz="800" b="1" spc="114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FF0000"/>
                </a:solidFill>
                <a:latin typeface="Calibri"/>
                <a:cs typeface="Calibri"/>
              </a:rPr>
              <a:t>prevista</a:t>
            </a:r>
            <a:r>
              <a:rPr lang="it-IT" sz="800" b="1" spc="11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spc="-25" noProof="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lang="it-IT" sz="800" b="1" spc="50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possibilità</a:t>
            </a:r>
            <a:r>
              <a:rPr lang="it-IT" sz="8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per le </a:t>
            </a:r>
            <a:r>
              <a:rPr lang="it-IT" sz="8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committenti</a:t>
            </a:r>
            <a:r>
              <a:rPr lang="it-IT" sz="8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di </a:t>
            </a:r>
            <a:r>
              <a:rPr lang="it-IT" sz="8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presentare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1F497D"/>
                </a:solidFill>
                <a:latin typeface="Calibri"/>
                <a:cs typeface="Calibri"/>
              </a:rPr>
              <a:t>istanza</a:t>
            </a:r>
            <a:r>
              <a:rPr lang="it-IT" sz="8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800" b="1" noProof="0" dirty="0">
                <a:solidFill>
                  <a:srgbClr val="1F497D"/>
                </a:solidFill>
                <a:latin typeface="Calibri"/>
                <a:cs typeface="Calibri"/>
              </a:rPr>
              <a:t>di </a:t>
            </a:r>
            <a:r>
              <a:rPr lang="it-IT" sz="800" b="1" spc="-10" noProof="0" dirty="0">
                <a:solidFill>
                  <a:srgbClr val="FF0000"/>
                </a:solidFill>
                <a:latin typeface="Calibri"/>
                <a:cs typeface="Calibri"/>
              </a:rPr>
              <a:t>accesso</a:t>
            </a:r>
            <a:r>
              <a:rPr lang="it-IT" sz="800" b="1" noProof="0" dirty="0">
                <a:solidFill>
                  <a:srgbClr val="FF0000"/>
                </a:solidFill>
                <a:latin typeface="Calibri"/>
                <a:cs typeface="Calibri"/>
              </a:rPr>
              <a:t> a</a:t>
            </a:r>
            <a:r>
              <a:rPr lang="it-IT" sz="800" b="1" spc="-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FF0000"/>
                </a:solidFill>
                <a:latin typeface="Calibri"/>
                <a:cs typeface="Calibri"/>
              </a:rPr>
              <a:t>risorse</a:t>
            </a:r>
            <a:r>
              <a:rPr lang="it-IT" sz="800" b="1" noProof="0" dirty="0">
                <a:solidFill>
                  <a:srgbClr val="FF0000"/>
                </a:solidFill>
                <a:latin typeface="Calibri"/>
                <a:cs typeface="Calibri"/>
              </a:rPr>
              <a:t> di tipo</a:t>
            </a:r>
            <a:r>
              <a:rPr lang="it-IT" sz="800" b="1" spc="-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800" b="1" spc="-10" noProof="0" dirty="0">
                <a:solidFill>
                  <a:srgbClr val="FF0000"/>
                </a:solidFill>
                <a:latin typeface="Calibri"/>
                <a:cs typeface="Calibri"/>
              </a:rPr>
              <a:t>ministeriale</a:t>
            </a:r>
            <a:r>
              <a:rPr lang="it-IT" sz="800" b="1" spc="-10" noProof="0" dirty="0">
                <a:solidFill>
                  <a:srgbClr val="1F497D"/>
                </a:solidFill>
                <a:latin typeface="Calibri"/>
                <a:cs typeface="Calibri"/>
              </a:rPr>
              <a:t>.</a:t>
            </a:r>
            <a:endParaRPr lang="it-IT" sz="800" noProof="0" dirty="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3008" y="4660998"/>
            <a:ext cx="1136323" cy="306652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8602229" y="4782528"/>
            <a:ext cx="248514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30"/>
              </a:spcBef>
            </a:pPr>
            <a:r>
              <a:rPr lang="it-IT" spc="-50" noProof="0" dirty="0"/>
              <a:t>4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6429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it-IT" spc="-20" noProof="0" dirty="0"/>
              <a:t>Avv.</a:t>
            </a:r>
            <a:r>
              <a:rPr lang="it-IT" spc="5" noProof="0" dirty="0"/>
              <a:t> </a:t>
            </a:r>
            <a:r>
              <a:rPr lang="it-IT" spc="-10" noProof="0" dirty="0"/>
              <a:t>Francesca</a:t>
            </a:r>
            <a:r>
              <a:rPr lang="it-IT" spc="5" noProof="0" dirty="0"/>
              <a:t> </a:t>
            </a:r>
            <a:r>
              <a:rPr lang="it-IT" spc="-10" noProof="0" dirty="0"/>
              <a:t>Ottavi</a:t>
            </a:r>
            <a:r>
              <a:rPr lang="it-IT" spc="5" noProof="0" dirty="0"/>
              <a:t> </a:t>
            </a:r>
            <a:r>
              <a:rPr lang="it-IT" noProof="0" dirty="0"/>
              <a:t>–</a:t>
            </a:r>
            <a:r>
              <a:rPr lang="it-IT" spc="5" noProof="0" dirty="0"/>
              <a:t> </a:t>
            </a:r>
            <a:r>
              <a:rPr lang="it-IT" spc="-10" noProof="0" dirty="0"/>
              <a:t>Direzione</a:t>
            </a:r>
            <a:r>
              <a:rPr lang="it-IT" spc="10" noProof="0" dirty="0"/>
              <a:t> </a:t>
            </a:r>
            <a:r>
              <a:rPr lang="it-IT" spc="-10" noProof="0" dirty="0"/>
              <a:t>Legislazione</a:t>
            </a:r>
            <a:r>
              <a:rPr lang="it-IT" spc="5" noProof="0" dirty="0"/>
              <a:t> </a:t>
            </a:r>
            <a:r>
              <a:rPr lang="it-IT" noProof="0" dirty="0"/>
              <a:t>Opere</a:t>
            </a:r>
            <a:r>
              <a:rPr lang="it-IT" spc="5" noProof="0" dirty="0"/>
              <a:t> </a:t>
            </a:r>
            <a:r>
              <a:rPr lang="it-IT" spc="-10" noProof="0" dirty="0"/>
              <a:t>Pubbliche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85800" y="742950"/>
            <a:ext cx="39465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Quali</a:t>
            </a:r>
            <a:r>
              <a:rPr lang="it-IT" sz="1600" b="1" spc="-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sono</a:t>
            </a:r>
            <a:r>
              <a:rPr lang="it-IT" sz="1600" b="1" spc="-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lang="it-IT" sz="1600" b="1" spc="-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punti</a:t>
            </a:r>
            <a:r>
              <a:rPr lang="it-IT" sz="1600" b="1" spc="-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essenziali</a:t>
            </a:r>
            <a:r>
              <a:rPr lang="it-IT" sz="1600" b="1" spc="-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1600" b="1" spc="-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comma</a:t>
            </a:r>
            <a:r>
              <a:rPr lang="it-IT" sz="1600" b="1" spc="-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spc="-20" noProof="0" dirty="0">
                <a:solidFill>
                  <a:srgbClr val="1F497D"/>
                </a:solidFill>
                <a:latin typeface="Calibri"/>
                <a:cs typeface="Calibri"/>
              </a:rPr>
              <a:t>490?</a:t>
            </a:r>
            <a:endParaRPr lang="it-IT" sz="1600" noProof="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801" y="1200150"/>
            <a:ext cx="6476206" cy="18121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 marR="23495">
              <a:lnSpc>
                <a:spcPct val="131300"/>
              </a:lnSpc>
              <a:spcBef>
                <a:spcPts val="100"/>
              </a:spcBef>
            </a:pP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disposizione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prevede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che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gli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appalti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pubblici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lavori,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compresi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affidamenti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contraente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generale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accordi quadro,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usufruiscano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meccanismo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aggiornamento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prezzi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se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presentano</a:t>
            </a:r>
            <a:r>
              <a:rPr lang="it-IT" sz="1000" b="1" spc="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due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 condizioni contestuali:</a:t>
            </a:r>
            <a:endParaRPr lang="it-IT" sz="10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lang="it-IT" sz="1000" noProof="0" dirty="0">
              <a:latin typeface="Calibri"/>
              <a:cs typeface="Calibri"/>
            </a:endParaRPr>
          </a:p>
          <a:p>
            <a:pPr marL="307975" marR="5080" indent="-295910">
              <a:lnSpc>
                <a:spcPct val="131300"/>
              </a:lnSpc>
              <a:buAutoNum type="arabicParenBoth"/>
              <a:tabLst>
                <a:tab pos="307975" algn="l"/>
              </a:tabLst>
            </a:pP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aggiudicati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sulla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base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della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disciplina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applicabile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prima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Codice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36/2023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(bandi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pubblicati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prima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lang="it-IT" sz="1000" b="1" spc="-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1°</a:t>
            </a:r>
            <a:r>
              <a:rPr lang="it-IT" sz="1000" b="1" spc="-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luglio 2023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);</a:t>
            </a:r>
            <a:endParaRPr lang="it-IT" sz="10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0"/>
              </a:spcBef>
              <a:buClr>
                <a:srgbClr val="1F497D"/>
              </a:buClr>
              <a:buFont typeface="Calibri"/>
              <a:buAutoNum type="arabicParenBoth"/>
            </a:pPr>
            <a:endParaRPr lang="it-IT" sz="1000" noProof="0" dirty="0">
              <a:latin typeface="Calibri"/>
              <a:cs typeface="Calibri"/>
            </a:endParaRPr>
          </a:p>
          <a:p>
            <a:pPr marL="307975" indent="-295275">
              <a:lnSpc>
                <a:spcPct val="100000"/>
              </a:lnSpc>
              <a:buAutoNum type="arabicParenBoth"/>
              <a:tabLst>
                <a:tab pos="307975" algn="l"/>
              </a:tabLst>
            </a:pP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con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termine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finale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presentazione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dell'offerta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entro</a:t>
            </a:r>
            <a:r>
              <a:rPr lang="it-IT" sz="10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il</a:t>
            </a:r>
            <a:r>
              <a:rPr lang="it-IT" sz="10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30</a:t>
            </a:r>
            <a:r>
              <a:rPr lang="it-IT" sz="10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giugno</a:t>
            </a:r>
            <a:r>
              <a:rPr lang="it-IT" sz="10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2023.</a:t>
            </a:r>
            <a:endParaRPr lang="it-IT" sz="10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lang="it-IT" sz="1000" noProof="0" dirty="0">
              <a:latin typeface="Calibri"/>
              <a:cs typeface="Calibri"/>
            </a:endParaRPr>
          </a:p>
          <a:p>
            <a:pPr marL="92075" marR="41275">
              <a:lnSpc>
                <a:spcPct val="131300"/>
              </a:lnSpc>
            </a:pP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Il</a:t>
            </a:r>
            <a:r>
              <a:rPr lang="it-IT" sz="1000" b="1" spc="27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pagamento</a:t>
            </a:r>
            <a:r>
              <a:rPr lang="it-IT" sz="1000" b="1" spc="27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dei</a:t>
            </a:r>
            <a:r>
              <a:rPr lang="it-IT" sz="1000" b="1" spc="27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lavori</a:t>
            </a:r>
            <a:r>
              <a:rPr lang="it-IT" sz="1000" b="1" spc="27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eseguiti/contabilizzati</a:t>
            </a:r>
            <a:r>
              <a:rPr lang="it-IT" sz="1000" b="1" spc="27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dal</a:t>
            </a:r>
            <a:r>
              <a:rPr lang="it-IT" sz="1000" b="1" spc="27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1°</a:t>
            </a:r>
            <a:r>
              <a:rPr lang="it-IT" sz="1000" b="1" spc="27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gennaio</a:t>
            </a:r>
            <a:r>
              <a:rPr lang="it-IT" sz="1000" b="1" spc="27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2026</a:t>
            </a:r>
            <a:r>
              <a:rPr lang="it-IT" sz="1000" b="1" spc="27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avviene</a:t>
            </a:r>
            <a:r>
              <a:rPr lang="it-IT" sz="1000" b="1" spc="27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applicando</a:t>
            </a:r>
            <a:r>
              <a:rPr lang="it-IT" sz="1000" b="1" spc="30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it-IT" sz="1000" b="1" spc="27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prezzari</a:t>
            </a:r>
            <a:r>
              <a:rPr lang="it-IT" sz="1000" b="1" spc="27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regionali aggiornati,</a:t>
            </a:r>
            <a:r>
              <a:rPr lang="it-IT" sz="1000" b="1" spc="-2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lang="it-IT" sz="10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aumento</a:t>
            </a:r>
            <a:r>
              <a:rPr lang="it-IT" sz="10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lang="it-IT" sz="10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lang="it-IT" sz="10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diminuzione</a:t>
            </a:r>
            <a:r>
              <a:rPr lang="it-IT" sz="10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rispetto</a:t>
            </a:r>
            <a:r>
              <a:rPr lang="it-IT" sz="10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ai</a:t>
            </a:r>
            <a:r>
              <a:rPr lang="it-IT" sz="10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prezzi</a:t>
            </a:r>
            <a:r>
              <a:rPr lang="it-IT" sz="1000" b="1" spc="-2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lang="it-IT" sz="10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base</a:t>
            </a:r>
            <a:r>
              <a:rPr lang="it-IT" sz="10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lang="it-IT" sz="10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gara,</a:t>
            </a:r>
            <a:r>
              <a:rPr lang="it-IT" sz="10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lang="it-IT" sz="10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netto</a:t>
            </a:r>
            <a:r>
              <a:rPr lang="it-IT" sz="10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lang="it-IT" sz="10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ribasso</a:t>
            </a:r>
            <a:r>
              <a:rPr lang="it-IT" sz="10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d'asta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.</a:t>
            </a:r>
            <a:endParaRPr lang="it-IT" sz="1000" noProof="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3008" y="4611146"/>
            <a:ext cx="1136323" cy="30665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74706" y="186599"/>
            <a:ext cx="31178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300" b="1" spc="-20" noProof="0" dirty="0">
                <a:solidFill>
                  <a:srgbClr val="2F4471"/>
                </a:solidFill>
                <a:latin typeface="Calibri"/>
                <a:cs typeface="Calibri"/>
              </a:rPr>
              <a:t>F.A.Q.</a:t>
            </a:r>
            <a:r>
              <a:rPr lang="it-IT" sz="1300" b="1" spc="-10" noProof="0" dirty="0">
                <a:solidFill>
                  <a:srgbClr val="2F4471"/>
                </a:solidFill>
                <a:latin typeface="Calibri"/>
                <a:cs typeface="Calibri"/>
              </a:rPr>
              <a:t> </a:t>
            </a:r>
            <a:r>
              <a:rPr lang="it-IT" sz="1300" b="1" noProof="0" dirty="0">
                <a:solidFill>
                  <a:srgbClr val="2F4471"/>
                </a:solidFill>
                <a:latin typeface="Calibri"/>
                <a:cs typeface="Calibri"/>
              </a:rPr>
              <a:t>—</a:t>
            </a:r>
            <a:r>
              <a:rPr lang="it-IT" sz="1300" b="1" spc="-10" noProof="0" dirty="0">
                <a:solidFill>
                  <a:srgbClr val="2F4471"/>
                </a:solidFill>
                <a:latin typeface="Calibri"/>
                <a:cs typeface="Calibri"/>
              </a:rPr>
              <a:t> Ambito</a:t>
            </a:r>
            <a:r>
              <a:rPr lang="it-IT" sz="1300" b="1" spc="-5" noProof="0" dirty="0">
                <a:solidFill>
                  <a:srgbClr val="2F4471"/>
                </a:solidFill>
                <a:latin typeface="Calibri"/>
                <a:cs typeface="Calibri"/>
              </a:rPr>
              <a:t> </a:t>
            </a:r>
            <a:r>
              <a:rPr lang="it-IT" sz="1300" b="1" noProof="0" dirty="0">
                <a:solidFill>
                  <a:srgbClr val="2F4471"/>
                </a:solidFill>
                <a:latin typeface="Calibri"/>
                <a:cs typeface="Calibri"/>
              </a:rPr>
              <a:t>di</a:t>
            </a:r>
            <a:r>
              <a:rPr lang="it-IT" sz="1300" b="1" spc="-10" noProof="0" dirty="0">
                <a:solidFill>
                  <a:srgbClr val="2F4471"/>
                </a:solidFill>
                <a:latin typeface="Calibri"/>
                <a:cs typeface="Calibri"/>
              </a:rPr>
              <a:t> Applicazione</a:t>
            </a:r>
            <a:r>
              <a:rPr lang="it-IT" sz="1300" b="1" spc="-5" noProof="0" dirty="0">
                <a:solidFill>
                  <a:srgbClr val="2F4471"/>
                </a:solidFill>
                <a:latin typeface="Calibri"/>
                <a:cs typeface="Calibri"/>
              </a:rPr>
              <a:t> </a:t>
            </a:r>
            <a:r>
              <a:rPr lang="it-IT" sz="1300" b="1" noProof="0" dirty="0">
                <a:solidFill>
                  <a:srgbClr val="2F4471"/>
                </a:solidFill>
                <a:latin typeface="Calibri"/>
                <a:cs typeface="Calibri"/>
              </a:rPr>
              <a:t>e</a:t>
            </a:r>
            <a:r>
              <a:rPr lang="it-IT" sz="1300" b="1" spc="-10" noProof="0" dirty="0">
                <a:solidFill>
                  <a:srgbClr val="2F4471"/>
                </a:solidFill>
                <a:latin typeface="Calibri"/>
                <a:cs typeface="Calibri"/>
              </a:rPr>
              <a:t> Condizioni</a:t>
            </a:r>
            <a:endParaRPr lang="it-IT" sz="1300" noProof="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8602229" y="4782528"/>
            <a:ext cx="248514" cy="201228"/>
          </a:xfrm>
          <a:prstGeom prst="rect">
            <a:avLst/>
          </a:prstGeom>
        </p:spPr>
        <p:txBody>
          <a:bodyPr vert="horz" wrap="square" lIns="0" tIns="59582" rIns="0" bIns="0" rtlCol="0">
            <a:spAutoFit/>
          </a:bodyPr>
          <a:lstStyle/>
          <a:p>
            <a:pPr marL="68580">
              <a:lnSpc>
                <a:spcPts val="1100"/>
              </a:lnSpc>
            </a:pPr>
            <a:r>
              <a:rPr lang="it-IT" spc="-25" noProof="0" dirty="0"/>
              <a:t>7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293257" y="4759895"/>
            <a:ext cx="2759858" cy="240965"/>
          </a:xfrm>
          <a:prstGeom prst="rect">
            <a:avLst/>
          </a:prstGeom>
        </p:spPr>
        <p:txBody>
          <a:bodyPr vert="horz" wrap="square" lIns="0" tIns="113965" rIns="0" bIns="0" rtlCol="0">
            <a:spAutoFit/>
          </a:bodyPr>
          <a:lstStyle/>
          <a:p>
            <a:pPr marL="106680">
              <a:lnSpc>
                <a:spcPts val="860"/>
              </a:lnSpc>
            </a:pPr>
            <a:r>
              <a:rPr lang="it-IT" spc="-20" noProof="0" dirty="0"/>
              <a:t>Avv.</a:t>
            </a:r>
            <a:r>
              <a:rPr lang="it-IT" spc="5" noProof="0" dirty="0"/>
              <a:t> </a:t>
            </a:r>
            <a:r>
              <a:rPr lang="it-IT" spc="-10" noProof="0" dirty="0"/>
              <a:t>Francesca</a:t>
            </a:r>
            <a:r>
              <a:rPr lang="it-IT" spc="5" noProof="0" dirty="0"/>
              <a:t> </a:t>
            </a:r>
            <a:r>
              <a:rPr lang="it-IT" spc="-10" noProof="0" dirty="0"/>
              <a:t>Ottavi</a:t>
            </a:r>
            <a:r>
              <a:rPr lang="it-IT" spc="5" noProof="0" dirty="0"/>
              <a:t> </a:t>
            </a:r>
            <a:r>
              <a:rPr lang="it-IT" noProof="0" dirty="0"/>
              <a:t>–</a:t>
            </a:r>
            <a:r>
              <a:rPr lang="it-IT" spc="5" noProof="0" dirty="0"/>
              <a:t> </a:t>
            </a:r>
            <a:r>
              <a:rPr lang="it-IT" spc="-10" noProof="0" dirty="0"/>
              <a:t>Direzione</a:t>
            </a:r>
            <a:r>
              <a:rPr lang="it-IT" spc="10" noProof="0" dirty="0"/>
              <a:t> </a:t>
            </a:r>
            <a:r>
              <a:rPr lang="it-IT" spc="-10" noProof="0" dirty="0"/>
              <a:t>Legislazione</a:t>
            </a:r>
            <a:r>
              <a:rPr lang="it-IT" spc="5" noProof="0" dirty="0"/>
              <a:t> </a:t>
            </a:r>
            <a:r>
              <a:rPr lang="it-IT" noProof="0" dirty="0"/>
              <a:t>Opere</a:t>
            </a:r>
            <a:r>
              <a:rPr lang="it-IT" spc="5" noProof="0" dirty="0"/>
              <a:t> </a:t>
            </a:r>
            <a:r>
              <a:rPr lang="it-IT" spc="-10" noProof="0" dirty="0"/>
              <a:t>Pubbliche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30510" y="253200"/>
            <a:ext cx="31178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300" spc="-20" noProof="0" dirty="0"/>
              <a:t>F.A.Q.</a:t>
            </a:r>
            <a:r>
              <a:rPr lang="it-IT" sz="1300" spc="-10" noProof="0" dirty="0"/>
              <a:t> </a:t>
            </a:r>
            <a:r>
              <a:rPr lang="it-IT" sz="1300" noProof="0" dirty="0"/>
              <a:t>—</a:t>
            </a:r>
            <a:r>
              <a:rPr lang="it-IT" sz="1300" spc="-10" noProof="0" dirty="0"/>
              <a:t> Ambito</a:t>
            </a:r>
            <a:r>
              <a:rPr lang="it-IT" sz="1300" spc="-5" noProof="0" dirty="0"/>
              <a:t> </a:t>
            </a:r>
            <a:r>
              <a:rPr lang="it-IT" sz="1300" noProof="0" dirty="0"/>
              <a:t>di</a:t>
            </a:r>
            <a:r>
              <a:rPr lang="it-IT" sz="1300" spc="-10" noProof="0" dirty="0"/>
              <a:t> Applicazione</a:t>
            </a:r>
            <a:r>
              <a:rPr lang="it-IT" sz="1300" spc="-5" noProof="0" dirty="0"/>
              <a:t> </a:t>
            </a:r>
            <a:r>
              <a:rPr lang="it-IT" sz="1300" noProof="0" dirty="0"/>
              <a:t>e</a:t>
            </a:r>
            <a:r>
              <a:rPr lang="it-IT" sz="1300" spc="-10" noProof="0" dirty="0"/>
              <a:t> Condizioni</a:t>
            </a:r>
            <a:endParaRPr lang="it-IT" sz="1300" noProof="0" dirty="0"/>
          </a:p>
        </p:txBody>
      </p:sp>
      <p:sp>
        <p:nvSpPr>
          <p:cNvPr id="6" name="object 6"/>
          <p:cNvSpPr txBox="1"/>
          <p:nvPr/>
        </p:nvSpPr>
        <p:spPr>
          <a:xfrm>
            <a:off x="381000" y="666750"/>
            <a:ext cx="8610600" cy="1611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825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92075" algn="l"/>
              </a:tabLst>
            </a:pP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Le disposizioni della legge di Bilancio 2026 </a:t>
            </a:r>
            <a:r>
              <a:rPr lang="it-IT" sz="1600" b="1" dirty="0">
                <a:solidFill>
                  <a:srgbClr val="1F497D"/>
                </a:solidFill>
                <a:latin typeface="Calibri"/>
                <a:cs typeface="Calibri"/>
              </a:rPr>
              <a:t>si applicano agli stessi contratti del DL "Aiuti"?</a:t>
            </a: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lang="it-IT" sz="1300" noProof="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Sì.</a:t>
            </a:r>
          </a:p>
          <a:p>
            <a:pPr marL="12700">
              <a:lnSpc>
                <a:spcPct val="100000"/>
              </a:lnSpc>
            </a:pPr>
            <a:endParaRPr lang="it-IT" sz="1000" noProof="0" dirty="0">
              <a:latin typeface="Calibri"/>
              <a:cs typeface="Calibri"/>
            </a:endParaRPr>
          </a:p>
          <a:p>
            <a:pPr marL="12700" marR="5080">
              <a:lnSpc>
                <a:spcPct val="131300"/>
              </a:lnSpc>
            </a:pP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Si</a:t>
            </a:r>
            <a:r>
              <a:rPr lang="it-IT" sz="1000" b="1" spc="7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tratta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dei</a:t>
            </a:r>
            <a:r>
              <a:rPr lang="it-IT" sz="1000" b="1" spc="7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medesimi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contratti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che</a:t>
            </a:r>
            <a:r>
              <a:rPr lang="it-IT" sz="1000" b="1" spc="7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beneficiavano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della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disciplina</a:t>
            </a:r>
            <a:r>
              <a:rPr lang="it-IT" sz="1000" b="1" spc="7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DL</a:t>
            </a:r>
            <a:r>
              <a:rPr lang="it-IT" sz="1000" b="1" spc="7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"Aiuti",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scaduta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lang="it-IT" sz="1000" b="1" spc="7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fine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2025,</a:t>
            </a:r>
            <a:r>
              <a:rPr lang="it-IT" sz="1000" b="1" spc="7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che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copriva</a:t>
            </a:r>
            <a:r>
              <a:rPr lang="it-IT" sz="1000" b="1" spc="7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lang="it-IT" sz="1000" b="1" spc="8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lavori eseguiti/contabilizzati</a:t>
            </a:r>
            <a:r>
              <a:rPr lang="it-IT" sz="1000" b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sino</a:t>
            </a:r>
            <a:r>
              <a:rPr lang="it-IT" sz="1000" b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al</a:t>
            </a: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31</a:t>
            </a:r>
            <a:r>
              <a:rPr lang="it-IT" sz="1000" b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dicembre</a:t>
            </a: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2025.</a:t>
            </a:r>
            <a:endParaRPr lang="it-IT" sz="10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lang="it-IT" sz="1000" noProof="0" dirty="0">
              <a:latin typeface="Calibri"/>
              <a:cs typeface="Calibri"/>
            </a:endParaRPr>
          </a:p>
          <a:p>
            <a:pPr marL="12700" marR="5080">
              <a:lnSpc>
                <a:spcPct val="131300"/>
              </a:lnSpc>
            </a:pP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Grazie</a:t>
            </a:r>
            <a:r>
              <a:rPr lang="it-IT" sz="1000" b="1" spc="1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alla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Legge</a:t>
            </a:r>
            <a:r>
              <a:rPr lang="it-IT" sz="1000" b="1" spc="1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Bilancio 2026,</a:t>
            </a:r>
            <a:r>
              <a:rPr lang="it-IT" sz="1000" b="1" spc="1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tali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contratti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potranno</a:t>
            </a:r>
            <a:r>
              <a:rPr lang="it-IT" sz="1000" b="1" spc="1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usufruire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con</a:t>
            </a:r>
            <a:r>
              <a:rPr lang="it-IT" sz="1000" b="1" spc="1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continuità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dell'aggiornamento</a:t>
            </a:r>
            <a:r>
              <a:rPr lang="it-IT" sz="1000" b="1" spc="1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dei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prezzi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sino</a:t>
            </a:r>
            <a:r>
              <a:rPr lang="it-IT" sz="1000" b="1" spc="1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alla</a:t>
            </a:r>
            <a:r>
              <a:rPr lang="it-IT" sz="1000" b="1" spc="1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loro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naturale</a:t>
            </a:r>
            <a:r>
              <a:rPr lang="it-IT" sz="1000" b="1" spc="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conclusione.</a:t>
            </a:r>
            <a:endParaRPr lang="it-IT" sz="1000" noProof="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3008" y="4611146"/>
            <a:ext cx="1136323" cy="30665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602229" y="4782528"/>
            <a:ext cx="248514" cy="201228"/>
          </a:xfrm>
          <a:prstGeom prst="rect">
            <a:avLst/>
          </a:prstGeom>
        </p:spPr>
        <p:txBody>
          <a:bodyPr vert="horz" wrap="square" lIns="0" tIns="59582" rIns="0" bIns="0" rtlCol="0">
            <a:spAutoFit/>
          </a:bodyPr>
          <a:lstStyle/>
          <a:p>
            <a:pPr marL="68580">
              <a:lnSpc>
                <a:spcPts val="1100"/>
              </a:lnSpc>
            </a:pPr>
            <a:r>
              <a:rPr lang="it-IT" spc="-25" noProof="0" dirty="0"/>
              <a:t>8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3965" rIns="0" bIns="0" rtlCol="0">
            <a:spAutoFit/>
          </a:bodyPr>
          <a:lstStyle/>
          <a:p>
            <a:pPr marL="106680">
              <a:lnSpc>
                <a:spcPts val="860"/>
              </a:lnSpc>
            </a:pPr>
            <a:r>
              <a:rPr lang="it-IT" spc="-20" noProof="0" dirty="0"/>
              <a:t>Avv.</a:t>
            </a:r>
            <a:r>
              <a:rPr lang="it-IT" spc="5" noProof="0" dirty="0"/>
              <a:t> </a:t>
            </a:r>
            <a:r>
              <a:rPr lang="it-IT" spc="-10" noProof="0" dirty="0"/>
              <a:t>Francesca</a:t>
            </a:r>
            <a:r>
              <a:rPr lang="it-IT" spc="5" noProof="0" dirty="0"/>
              <a:t> </a:t>
            </a:r>
            <a:r>
              <a:rPr lang="it-IT" spc="-10" noProof="0" dirty="0"/>
              <a:t>Ottavi</a:t>
            </a:r>
            <a:r>
              <a:rPr lang="it-IT" spc="5" noProof="0" dirty="0"/>
              <a:t> </a:t>
            </a:r>
            <a:r>
              <a:rPr lang="it-IT" noProof="0" dirty="0"/>
              <a:t>–</a:t>
            </a:r>
            <a:r>
              <a:rPr lang="it-IT" spc="5" noProof="0" dirty="0"/>
              <a:t> </a:t>
            </a:r>
            <a:r>
              <a:rPr lang="it-IT" spc="-10" noProof="0" dirty="0"/>
              <a:t>Direzione</a:t>
            </a:r>
            <a:r>
              <a:rPr lang="it-IT" spc="10" noProof="0" dirty="0"/>
              <a:t> </a:t>
            </a:r>
            <a:r>
              <a:rPr lang="it-IT" spc="-10" noProof="0" dirty="0"/>
              <a:t>Legislazione</a:t>
            </a:r>
            <a:r>
              <a:rPr lang="it-IT" spc="5" noProof="0" dirty="0"/>
              <a:t> </a:t>
            </a:r>
            <a:r>
              <a:rPr lang="it-IT" noProof="0" dirty="0"/>
              <a:t>Opere</a:t>
            </a:r>
            <a:r>
              <a:rPr lang="it-IT" spc="5" noProof="0" dirty="0"/>
              <a:t> </a:t>
            </a:r>
            <a:r>
              <a:rPr lang="it-IT" spc="-10" noProof="0" dirty="0"/>
              <a:t>Pubbliche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16971" y="303429"/>
            <a:ext cx="31178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300" spc="-20" noProof="0" dirty="0"/>
              <a:t>F.A.Q.</a:t>
            </a:r>
            <a:r>
              <a:rPr lang="it-IT" sz="1300" spc="-10" noProof="0" dirty="0"/>
              <a:t> </a:t>
            </a:r>
            <a:r>
              <a:rPr lang="it-IT" sz="1300" noProof="0" dirty="0"/>
              <a:t>—</a:t>
            </a:r>
            <a:r>
              <a:rPr lang="it-IT" sz="1300" spc="-10" noProof="0" dirty="0"/>
              <a:t> Ambito</a:t>
            </a:r>
            <a:r>
              <a:rPr lang="it-IT" sz="1300" spc="-5" noProof="0" dirty="0"/>
              <a:t> </a:t>
            </a:r>
            <a:r>
              <a:rPr lang="it-IT" sz="1300" noProof="0" dirty="0"/>
              <a:t>di</a:t>
            </a:r>
            <a:r>
              <a:rPr lang="it-IT" sz="1300" spc="-10" noProof="0" dirty="0"/>
              <a:t> Applicazione</a:t>
            </a:r>
            <a:r>
              <a:rPr lang="it-IT" sz="1300" spc="-5" noProof="0" dirty="0"/>
              <a:t> </a:t>
            </a:r>
            <a:r>
              <a:rPr lang="it-IT" sz="1300" noProof="0" dirty="0"/>
              <a:t>e</a:t>
            </a:r>
            <a:r>
              <a:rPr lang="it-IT" sz="1300" spc="-10" noProof="0" dirty="0"/>
              <a:t> Condizioni</a:t>
            </a:r>
            <a:endParaRPr lang="it-IT" sz="1300" noProof="0" dirty="0"/>
          </a:p>
        </p:txBody>
      </p:sp>
      <p:sp>
        <p:nvSpPr>
          <p:cNvPr id="6" name="object 6"/>
          <p:cNvSpPr txBox="1"/>
          <p:nvPr/>
        </p:nvSpPr>
        <p:spPr>
          <a:xfrm>
            <a:off x="416970" y="1290599"/>
            <a:ext cx="6956705" cy="15054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449263" algn="l"/>
              </a:tabLst>
            </a:pP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Quali</a:t>
            </a:r>
            <a:r>
              <a:rPr lang="it-IT" sz="1600" b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lavorazioni</a:t>
            </a:r>
            <a:r>
              <a:rPr lang="it-IT" sz="1600" b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beneficiano</a:t>
            </a:r>
            <a:r>
              <a:rPr lang="it-IT" sz="1600" b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dell'aggiornamento?</a:t>
            </a:r>
            <a:endParaRPr lang="it-IT" sz="16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lang="it-IT" sz="1300" noProof="0" dirty="0">
              <a:latin typeface="Calibri"/>
              <a:cs typeface="Calibri"/>
            </a:endParaRPr>
          </a:p>
          <a:p>
            <a:pPr marL="12700" marR="5080">
              <a:lnSpc>
                <a:spcPct val="131300"/>
              </a:lnSpc>
            </a:pP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Esclusivamente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le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lavorazioni eseguite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contabilizzate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dal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direttore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dei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lavori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ovvero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annotate sotto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sua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responsabilità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nel</a:t>
            </a:r>
            <a:r>
              <a:rPr lang="it-IT" sz="1000" b="1" spc="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libretto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delle</a:t>
            </a:r>
            <a:r>
              <a:rPr lang="it-IT" sz="1000" b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misure,</a:t>
            </a: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lang="it-IT" sz="1000" b="1" spc="-3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partire</a:t>
            </a:r>
            <a:r>
              <a:rPr lang="it-IT" sz="1000" b="1" spc="-3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dal</a:t>
            </a:r>
            <a:r>
              <a:rPr lang="it-IT" sz="1000" b="1" spc="-3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1°</a:t>
            </a:r>
            <a:r>
              <a:rPr lang="it-IT" sz="1000" b="1" spc="-3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gennaio</a:t>
            </a:r>
            <a:r>
              <a:rPr lang="it-IT" sz="1000" b="1" spc="-3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2026</a:t>
            </a:r>
            <a:r>
              <a:rPr lang="it-IT" sz="1000" b="1" spc="-2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lang="it-IT" sz="1000" b="1" spc="-3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fino</a:t>
            </a:r>
            <a:r>
              <a:rPr lang="it-IT" sz="1000" b="1" spc="-3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alla</a:t>
            </a:r>
            <a:r>
              <a:rPr lang="it-IT" sz="1000" b="1" spc="-3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data</a:t>
            </a:r>
            <a:r>
              <a:rPr lang="it-IT" sz="1000" b="1" spc="-2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lang="it-IT" sz="1000" b="1" spc="-3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fine</a:t>
            </a:r>
            <a:r>
              <a:rPr lang="it-IT" sz="1000" b="1" spc="-3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dei</a:t>
            </a:r>
            <a:r>
              <a:rPr lang="it-IT" sz="1000" b="1" spc="-30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lavori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.</a:t>
            </a:r>
            <a:endParaRPr lang="it-IT" sz="10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lang="it-IT" sz="1000" noProof="0" dirty="0">
              <a:latin typeface="Calibri"/>
              <a:cs typeface="Calibri"/>
            </a:endParaRPr>
          </a:p>
          <a:p>
            <a:pPr marL="12700" marR="27940">
              <a:lnSpc>
                <a:spcPct val="131300"/>
              </a:lnSpc>
              <a:spcBef>
                <a:spcPts val="5"/>
              </a:spcBef>
            </a:pP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L'utilizzo</a:t>
            </a:r>
            <a:r>
              <a:rPr lang="it-IT" sz="1000" b="1" spc="8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della</a:t>
            </a:r>
            <a:r>
              <a:rPr lang="it-IT" sz="1000" b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congiunzione</a:t>
            </a:r>
            <a:r>
              <a:rPr lang="it-IT" sz="1000" b="1" spc="8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disgiuntiva</a:t>
            </a:r>
            <a:r>
              <a:rPr lang="it-IT" sz="1000" b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"o"</a:t>
            </a:r>
            <a:r>
              <a:rPr lang="it-IT" sz="1000" b="1" spc="8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garantisce</a:t>
            </a:r>
            <a:r>
              <a:rPr lang="it-IT" sz="1000" b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l'aggiornamento</a:t>
            </a:r>
            <a:r>
              <a:rPr lang="it-IT" sz="1000" b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sia</a:t>
            </a:r>
            <a:r>
              <a:rPr lang="it-IT" sz="1000" b="1" spc="8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per</a:t>
            </a:r>
            <a:r>
              <a:rPr lang="it-IT" sz="1000" b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le</a:t>
            </a:r>
            <a:r>
              <a:rPr lang="it-IT" sz="1000" b="1" spc="8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lavorazioni</a:t>
            </a:r>
            <a:r>
              <a:rPr lang="it-IT" sz="1000" b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formalizzate</a:t>
            </a:r>
            <a:r>
              <a:rPr lang="it-IT" sz="1000" b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nel</a:t>
            </a:r>
            <a:r>
              <a:rPr lang="it-IT" sz="1000" b="1" spc="8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SAL</a:t>
            </a:r>
            <a:r>
              <a:rPr lang="it-IT" sz="1000" b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sia</a:t>
            </a:r>
            <a:r>
              <a:rPr lang="it-IT" sz="1000" b="1" spc="8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per</a:t>
            </a:r>
            <a:r>
              <a:rPr lang="it-IT" sz="1000" b="1" spc="9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quelle puramente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eseguite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non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ancora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contabilizzate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(purché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documentabili).</a:t>
            </a:r>
            <a:endParaRPr lang="it-IT" sz="1000" noProof="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3008" y="4611146"/>
            <a:ext cx="1136323" cy="30665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602229" y="4782528"/>
            <a:ext cx="248514" cy="201228"/>
          </a:xfrm>
          <a:prstGeom prst="rect">
            <a:avLst/>
          </a:prstGeom>
        </p:spPr>
        <p:txBody>
          <a:bodyPr vert="horz" wrap="square" lIns="0" tIns="59582" rIns="0" bIns="0" rtlCol="0">
            <a:spAutoFit/>
          </a:bodyPr>
          <a:lstStyle/>
          <a:p>
            <a:pPr marL="68580">
              <a:lnSpc>
                <a:spcPts val="1100"/>
              </a:lnSpc>
            </a:pPr>
            <a:r>
              <a:rPr lang="it-IT" spc="-25" noProof="0" dirty="0"/>
              <a:t>9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3965" rIns="0" bIns="0" rtlCol="0">
            <a:spAutoFit/>
          </a:bodyPr>
          <a:lstStyle/>
          <a:p>
            <a:pPr marL="106680">
              <a:lnSpc>
                <a:spcPts val="860"/>
              </a:lnSpc>
            </a:pPr>
            <a:r>
              <a:rPr lang="it-IT" spc="-20" noProof="0" dirty="0"/>
              <a:t>Avv.</a:t>
            </a:r>
            <a:r>
              <a:rPr lang="it-IT" spc="5" noProof="0" dirty="0"/>
              <a:t> </a:t>
            </a:r>
            <a:r>
              <a:rPr lang="it-IT" spc="-10" noProof="0" dirty="0"/>
              <a:t>Francesca</a:t>
            </a:r>
            <a:r>
              <a:rPr lang="it-IT" spc="5" noProof="0" dirty="0"/>
              <a:t> </a:t>
            </a:r>
            <a:r>
              <a:rPr lang="it-IT" spc="-10" noProof="0" dirty="0"/>
              <a:t>Ottavi</a:t>
            </a:r>
            <a:r>
              <a:rPr lang="it-IT" spc="5" noProof="0" dirty="0"/>
              <a:t> </a:t>
            </a:r>
            <a:r>
              <a:rPr lang="it-IT" noProof="0" dirty="0"/>
              <a:t>–</a:t>
            </a:r>
            <a:r>
              <a:rPr lang="it-IT" spc="5" noProof="0" dirty="0"/>
              <a:t> </a:t>
            </a:r>
            <a:r>
              <a:rPr lang="it-IT" spc="-10" noProof="0" dirty="0"/>
              <a:t>Direzione</a:t>
            </a:r>
            <a:r>
              <a:rPr lang="it-IT" spc="10" noProof="0" dirty="0"/>
              <a:t> </a:t>
            </a:r>
            <a:r>
              <a:rPr lang="it-IT" spc="-10" noProof="0" dirty="0"/>
              <a:t>Legislazione</a:t>
            </a:r>
            <a:r>
              <a:rPr lang="it-IT" spc="5" noProof="0" dirty="0"/>
              <a:t> </a:t>
            </a:r>
            <a:r>
              <a:rPr lang="it-IT" noProof="0" dirty="0"/>
              <a:t>Opere</a:t>
            </a:r>
            <a:r>
              <a:rPr lang="it-IT" spc="5" noProof="0" dirty="0"/>
              <a:t> </a:t>
            </a:r>
            <a:r>
              <a:rPr lang="it-IT" spc="-10" noProof="0" dirty="0"/>
              <a:t>Pubbliche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4706" y="326953"/>
            <a:ext cx="31178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300" b="1" spc="-20" noProof="0" dirty="0">
                <a:solidFill>
                  <a:srgbClr val="2F4471"/>
                </a:solidFill>
                <a:latin typeface="Calibri"/>
                <a:cs typeface="Calibri"/>
              </a:rPr>
              <a:t>F.A.Q.</a:t>
            </a:r>
            <a:r>
              <a:rPr lang="it-IT" sz="1300" b="1" spc="-10" noProof="0" dirty="0">
                <a:solidFill>
                  <a:srgbClr val="2F4471"/>
                </a:solidFill>
                <a:latin typeface="Calibri"/>
                <a:cs typeface="Calibri"/>
              </a:rPr>
              <a:t> </a:t>
            </a:r>
            <a:r>
              <a:rPr lang="it-IT" sz="1300" b="1" noProof="0" dirty="0">
                <a:solidFill>
                  <a:srgbClr val="2F4471"/>
                </a:solidFill>
                <a:latin typeface="Calibri"/>
                <a:cs typeface="Calibri"/>
              </a:rPr>
              <a:t>—</a:t>
            </a:r>
            <a:r>
              <a:rPr lang="it-IT" sz="1300" b="1" spc="-10" noProof="0" dirty="0">
                <a:solidFill>
                  <a:srgbClr val="2F4471"/>
                </a:solidFill>
                <a:latin typeface="Calibri"/>
                <a:cs typeface="Calibri"/>
              </a:rPr>
              <a:t> Ambito</a:t>
            </a:r>
            <a:r>
              <a:rPr lang="it-IT" sz="1300" b="1" spc="-5" noProof="0" dirty="0">
                <a:solidFill>
                  <a:srgbClr val="2F4471"/>
                </a:solidFill>
                <a:latin typeface="Calibri"/>
                <a:cs typeface="Calibri"/>
              </a:rPr>
              <a:t> </a:t>
            </a:r>
            <a:r>
              <a:rPr lang="it-IT" sz="1300" b="1" noProof="0" dirty="0">
                <a:solidFill>
                  <a:srgbClr val="2F4471"/>
                </a:solidFill>
                <a:latin typeface="Calibri"/>
                <a:cs typeface="Calibri"/>
              </a:rPr>
              <a:t>di</a:t>
            </a:r>
            <a:r>
              <a:rPr lang="it-IT" sz="1300" b="1" spc="-10" noProof="0" dirty="0">
                <a:solidFill>
                  <a:srgbClr val="2F4471"/>
                </a:solidFill>
                <a:latin typeface="Calibri"/>
                <a:cs typeface="Calibri"/>
              </a:rPr>
              <a:t> Applicazione</a:t>
            </a:r>
            <a:r>
              <a:rPr lang="it-IT" sz="1300" b="1" spc="-5" noProof="0" dirty="0">
                <a:solidFill>
                  <a:srgbClr val="2F4471"/>
                </a:solidFill>
                <a:latin typeface="Calibri"/>
                <a:cs typeface="Calibri"/>
              </a:rPr>
              <a:t> </a:t>
            </a:r>
            <a:r>
              <a:rPr lang="it-IT" sz="1300" b="1" noProof="0" dirty="0">
                <a:solidFill>
                  <a:srgbClr val="2F4471"/>
                </a:solidFill>
                <a:latin typeface="Calibri"/>
                <a:cs typeface="Calibri"/>
              </a:rPr>
              <a:t>e</a:t>
            </a:r>
            <a:r>
              <a:rPr lang="it-IT" sz="1300" b="1" spc="-10" noProof="0" dirty="0">
                <a:solidFill>
                  <a:srgbClr val="2F4471"/>
                </a:solidFill>
                <a:latin typeface="Calibri"/>
                <a:cs typeface="Calibri"/>
              </a:rPr>
              <a:t> Condizioni</a:t>
            </a:r>
            <a:endParaRPr lang="it-IT" sz="1300" noProof="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" y="666750"/>
            <a:ext cx="7467600" cy="532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75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Le lavorazioni</a:t>
            </a:r>
            <a:r>
              <a:rPr lang="it-IT" sz="1600" b="1" spc="-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eseguite</a:t>
            </a:r>
            <a:r>
              <a:rPr lang="it-IT" sz="1600" b="1" spc="-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nel</a:t>
            </a:r>
            <a:r>
              <a:rPr lang="it-IT" sz="1600" b="1" spc="-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2025</a:t>
            </a:r>
            <a:r>
              <a:rPr lang="it-IT" sz="1600" b="1" spc="-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ma</a:t>
            </a:r>
            <a:r>
              <a:rPr lang="it-IT" sz="1600" b="1" spc="-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contabilizzate</a:t>
            </a:r>
            <a:r>
              <a:rPr lang="it-IT" sz="1600" b="1" spc="-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nel</a:t>
            </a:r>
            <a:r>
              <a:rPr lang="it-IT" sz="1600" b="1" spc="-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2026</a:t>
            </a:r>
            <a:r>
              <a:rPr lang="it-IT" sz="1600" b="1" spc="-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possono</a:t>
            </a:r>
            <a:r>
              <a:rPr lang="it-IT" sz="1600" b="1" spc="-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beneficiare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1600" b="1" spc="-5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noProof="0" dirty="0">
                <a:solidFill>
                  <a:srgbClr val="1F497D"/>
                </a:solidFill>
                <a:latin typeface="Calibri"/>
                <a:cs typeface="Calibri"/>
              </a:rPr>
              <a:t>nuovo</a:t>
            </a:r>
            <a:r>
              <a:rPr lang="it-IT" sz="1600" b="1" spc="-4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600" b="1" spc="-10" noProof="0" dirty="0">
                <a:solidFill>
                  <a:srgbClr val="1F497D"/>
                </a:solidFill>
                <a:latin typeface="Calibri"/>
                <a:cs typeface="Calibri"/>
              </a:rPr>
              <a:t>meccanismo?</a:t>
            </a:r>
            <a:endParaRPr lang="it-IT" sz="1600" noProof="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200" y="1370418"/>
            <a:ext cx="6985264" cy="11560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No.</a:t>
            </a:r>
            <a:endParaRPr lang="it-IT" sz="10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endParaRPr lang="it-IT" sz="1000" noProof="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condizione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«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sine</a:t>
            </a:r>
            <a:r>
              <a:rPr lang="it-IT" sz="1000" b="1" i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qua</a:t>
            </a:r>
            <a:r>
              <a:rPr lang="it-IT" sz="1000" b="1" i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i="1" noProof="0" dirty="0">
                <a:solidFill>
                  <a:srgbClr val="1F497D"/>
                </a:solidFill>
                <a:latin typeface="Calibri"/>
                <a:cs typeface="Calibri"/>
              </a:rPr>
              <a:t>no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n</a:t>
            </a:r>
            <a:r>
              <a:rPr lang="it-IT" sz="1000" b="1" spc="-15" dirty="0">
                <a:solidFill>
                  <a:srgbClr val="1F497D"/>
                </a:solidFill>
                <a:latin typeface="Calibri"/>
                <a:cs typeface="Calibri"/>
              </a:rPr>
              <a:t>»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è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che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lavorazione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sia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stata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eseguita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dopo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il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1°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gennaio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2026.</a:t>
            </a:r>
            <a:endParaRPr lang="it-IT" sz="10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lang="it-IT" sz="1000" noProof="0" dirty="0">
              <a:latin typeface="Calibri"/>
              <a:cs typeface="Calibri"/>
            </a:endParaRPr>
          </a:p>
          <a:p>
            <a:pPr marL="12700" marR="5080">
              <a:lnSpc>
                <a:spcPct val="131300"/>
              </a:lnSpc>
            </a:pP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Le</a:t>
            </a:r>
            <a:r>
              <a:rPr lang="it-IT" sz="1000" b="1" spc="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lavorazioni</a:t>
            </a:r>
            <a:r>
              <a:rPr lang="it-IT" sz="1000" b="1" spc="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eseguite</a:t>
            </a:r>
            <a:r>
              <a:rPr lang="it-IT" sz="1000" b="1" spc="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prima</a:t>
            </a:r>
            <a:r>
              <a:rPr lang="it-IT" sz="1000" b="1" spc="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000" b="1" spc="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tale</a:t>
            </a:r>
            <a:r>
              <a:rPr lang="it-IT" sz="1000" b="1" spc="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data</a:t>
            </a:r>
            <a:r>
              <a:rPr lang="it-IT" sz="1000" b="1" spc="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restano</a:t>
            </a:r>
            <a:r>
              <a:rPr lang="it-IT" sz="1000" b="1" spc="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soggette</a:t>
            </a:r>
            <a:r>
              <a:rPr lang="it-IT" sz="1000" b="1" spc="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al</a:t>
            </a:r>
            <a:r>
              <a:rPr lang="it-IT" sz="1000" b="1" spc="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regime</a:t>
            </a:r>
            <a:r>
              <a:rPr lang="it-IT" sz="1000" b="1" spc="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del</a:t>
            </a:r>
            <a:r>
              <a:rPr lang="it-IT" sz="1000" b="1" spc="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DL</a:t>
            </a:r>
            <a:r>
              <a:rPr lang="it-IT" sz="1000" b="1" spc="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"Aiuti",</a:t>
            </a:r>
            <a:r>
              <a:rPr lang="it-IT" sz="1000" b="1" spc="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che</a:t>
            </a:r>
            <a:r>
              <a:rPr lang="it-IT" sz="1000" b="1" spc="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peraltro</a:t>
            </a:r>
            <a:r>
              <a:rPr lang="it-IT" sz="1000" b="1" spc="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prevede</a:t>
            </a:r>
            <a:r>
              <a:rPr lang="it-IT" sz="1000" b="1" spc="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anche</a:t>
            </a:r>
            <a:r>
              <a:rPr lang="it-IT" sz="1000" b="1" spc="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lang="it-IT" sz="1000" b="1" spc="4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possibilità</a:t>
            </a:r>
            <a:r>
              <a:rPr lang="it-IT" sz="1000" b="1" spc="3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 richiedere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l'accesso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risorse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ministeriali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in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caso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mancanza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risorse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interne.</a:t>
            </a:r>
            <a:endParaRPr lang="it-IT" sz="1000" noProof="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3520" y="4544382"/>
            <a:ext cx="1136323" cy="30665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8602229" y="4782528"/>
            <a:ext cx="248514" cy="201228"/>
          </a:xfrm>
          <a:prstGeom prst="rect">
            <a:avLst/>
          </a:prstGeom>
        </p:spPr>
        <p:txBody>
          <a:bodyPr vert="horz" wrap="square" lIns="0" tIns="59582" rIns="0" bIns="0" rtlCol="0">
            <a:spAutoFit/>
          </a:bodyPr>
          <a:lstStyle/>
          <a:p>
            <a:pPr marL="68580">
              <a:lnSpc>
                <a:spcPts val="1100"/>
              </a:lnSpc>
            </a:pPr>
            <a:r>
              <a:rPr lang="it-IT" spc="-25" noProof="0" dirty="0"/>
              <a:t>10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293257" y="4759895"/>
            <a:ext cx="2759858" cy="240965"/>
          </a:xfrm>
          <a:prstGeom prst="rect">
            <a:avLst/>
          </a:prstGeom>
        </p:spPr>
        <p:txBody>
          <a:bodyPr vert="horz" wrap="square" lIns="0" tIns="113965" rIns="0" bIns="0" rtlCol="0">
            <a:spAutoFit/>
          </a:bodyPr>
          <a:lstStyle/>
          <a:p>
            <a:pPr marL="106680">
              <a:lnSpc>
                <a:spcPts val="860"/>
              </a:lnSpc>
            </a:pPr>
            <a:r>
              <a:rPr lang="it-IT" spc="-20" noProof="0" dirty="0"/>
              <a:t>Avv.</a:t>
            </a:r>
            <a:r>
              <a:rPr lang="it-IT" spc="5" noProof="0" dirty="0"/>
              <a:t> </a:t>
            </a:r>
            <a:r>
              <a:rPr lang="it-IT" spc="-10" noProof="0" dirty="0"/>
              <a:t>Francesca</a:t>
            </a:r>
            <a:r>
              <a:rPr lang="it-IT" spc="5" noProof="0" dirty="0"/>
              <a:t> </a:t>
            </a:r>
            <a:r>
              <a:rPr lang="it-IT" spc="-10" noProof="0" dirty="0"/>
              <a:t>Ottavi</a:t>
            </a:r>
            <a:r>
              <a:rPr lang="it-IT" spc="5" noProof="0" dirty="0"/>
              <a:t> </a:t>
            </a:r>
            <a:r>
              <a:rPr lang="it-IT" noProof="0" dirty="0"/>
              <a:t>–</a:t>
            </a:r>
            <a:r>
              <a:rPr lang="it-IT" spc="5" noProof="0" dirty="0"/>
              <a:t> </a:t>
            </a:r>
            <a:r>
              <a:rPr lang="it-IT" spc="-10" noProof="0" dirty="0"/>
              <a:t>Direzione</a:t>
            </a:r>
            <a:r>
              <a:rPr lang="it-IT" spc="10" noProof="0" dirty="0"/>
              <a:t> </a:t>
            </a:r>
            <a:r>
              <a:rPr lang="it-IT" spc="-10" noProof="0" dirty="0"/>
              <a:t>Legislazione</a:t>
            </a:r>
            <a:r>
              <a:rPr lang="it-IT" spc="5" noProof="0" dirty="0"/>
              <a:t> </a:t>
            </a:r>
            <a:r>
              <a:rPr lang="it-IT" noProof="0" dirty="0"/>
              <a:t>Opere</a:t>
            </a:r>
            <a:r>
              <a:rPr lang="it-IT" spc="5" noProof="0" dirty="0"/>
              <a:t> </a:t>
            </a:r>
            <a:r>
              <a:rPr lang="it-IT" spc="-10" noProof="0" dirty="0"/>
              <a:t>Pubbliche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60406" y="219928"/>
            <a:ext cx="330009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300" spc="-20" noProof="0" dirty="0"/>
              <a:t>F.A.Q. </a:t>
            </a:r>
            <a:r>
              <a:rPr lang="it-IT" sz="1300" noProof="0" dirty="0"/>
              <a:t>—</a:t>
            </a:r>
            <a:r>
              <a:rPr lang="it-IT" sz="1300" spc="-15" noProof="0" dirty="0"/>
              <a:t> </a:t>
            </a:r>
            <a:r>
              <a:rPr lang="it-IT" sz="1300" spc="-10" noProof="0" dirty="0"/>
              <a:t>Natura</a:t>
            </a:r>
            <a:r>
              <a:rPr lang="it-IT" sz="1300" spc="-15" noProof="0" dirty="0"/>
              <a:t> </a:t>
            </a:r>
            <a:r>
              <a:rPr lang="it-IT" sz="1300" noProof="0" dirty="0"/>
              <a:t>e</a:t>
            </a:r>
            <a:r>
              <a:rPr lang="it-IT" sz="1300" spc="-15" noProof="0" dirty="0"/>
              <a:t> </a:t>
            </a:r>
            <a:r>
              <a:rPr lang="it-IT" sz="1300" spc="-10" noProof="0" dirty="0"/>
              <a:t>Modalità</a:t>
            </a:r>
            <a:r>
              <a:rPr lang="it-IT" sz="1300" spc="-15" noProof="0" dirty="0"/>
              <a:t> </a:t>
            </a:r>
            <a:r>
              <a:rPr lang="it-IT" sz="1300" spc="-10" noProof="0" dirty="0"/>
              <a:t>dell'Aggiornamento</a:t>
            </a:r>
            <a:endParaRPr lang="it-IT" sz="1300" noProof="0" dirty="0"/>
          </a:p>
        </p:txBody>
      </p:sp>
      <p:sp>
        <p:nvSpPr>
          <p:cNvPr id="3" name="object 3"/>
          <p:cNvSpPr/>
          <p:nvPr/>
        </p:nvSpPr>
        <p:spPr>
          <a:xfrm>
            <a:off x="180713" y="685262"/>
            <a:ext cx="8382634" cy="2043430"/>
          </a:xfrm>
          <a:custGeom>
            <a:avLst/>
            <a:gdLst/>
            <a:ahLst/>
            <a:cxnLst/>
            <a:rect l="l" t="t" r="r" b="b"/>
            <a:pathLst>
              <a:path w="8382634" h="2043430">
                <a:moveTo>
                  <a:pt x="69" y="69"/>
                </a:moveTo>
                <a:lnTo>
                  <a:pt x="8382058" y="69"/>
                </a:lnTo>
                <a:lnTo>
                  <a:pt x="8382058" y="2043218"/>
                </a:lnTo>
                <a:lnTo>
                  <a:pt x="69" y="2043218"/>
                </a:lnTo>
                <a:lnTo>
                  <a:pt x="69" y="69"/>
                </a:lnTo>
                <a:close/>
              </a:path>
            </a:pathLst>
          </a:custGeom>
          <a:ln w="22849">
            <a:solidFill>
              <a:srgbClr val="C1C8D6"/>
            </a:solidFill>
          </a:ln>
        </p:spPr>
        <p:txBody>
          <a:bodyPr wrap="square" lIns="0" tIns="0" rIns="0" bIns="0" rtlCol="0"/>
          <a:lstStyle/>
          <a:p>
            <a:endParaRPr lang="it-IT" noProof="0" dirty="0"/>
          </a:p>
        </p:txBody>
      </p:sp>
      <p:sp>
        <p:nvSpPr>
          <p:cNvPr id="4" name="object 4"/>
          <p:cNvSpPr txBox="1"/>
          <p:nvPr/>
        </p:nvSpPr>
        <p:spPr>
          <a:xfrm>
            <a:off x="208811" y="750540"/>
            <a:ext cx="7268209" cy="1590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812165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it-IT" sz="1500" b="1" noProof="0" dirty="0">
                <a:solidFill>
                  <a:schemeClr val="tx2"/>
                </a:solidFill>
                <a:latin typeface="Calibri"/>
                <a:cs typeface="Calibri"/>
              </a:rPr>
              <a:t>Cosa</a:t>
            </a:r>
            <a:r>
              <a:rPr lang="it-IT" sz="1500" b="1" spc="1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500" b="1" noProof="0" dirty="0">
                <a:solidFill>
                  <a:schemeClr val="tx2"/>
                </a:solidFill>
                <a:latin typeface="Calibri"/>
                <a:cs typeface="Calibri"/>
              </a:rPr>
              <a:t>significa</a:t>
            </a:r>
            <a:r>
              <a:rPr lang="it-IT" sz="1500" b="1" spc="1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500" b="1" noProof="0" dirty="0">
                <a:solidFill>
                  <a:schemeClr val="tx2"/>
                </a:solidFill>
                <a:latin typeface="Calibri"/>
                <a:cs typeface="Calibri"/>
              </a:rPr>
              <a:t>che</a:t>
            </a:r>
            <a:r>
              <a:rPr lang="it-IT" sz="1500" b="1" spc="1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500" b="1" spc="-10" noProof="0" dirty="0">
                <a:solidFill>
                  <a:schemeClr val="tx2"/>
                </a:solidFill>
                <a:latin typeface="Calibri"/>
                <a:cs typeface="Calibri"/>
              </a:rPr>
              <a:t>l’aggiornamento</a:t>
            </a:r>
            <a:r>
              <a:rPr lang="it-IT" sz="1500" b="1" spc="1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500" b="1" noProof="0" dirty="0">
                <a:solidFill>
                  <a:schemeClr val="tx2"/>
                </a:solidFill>
                <a:latin typeface="Calibri"/>
                <a:cs typeface="Calibri"/>
              </a:rPr>
              <a:t>dei</a:t>
            </a:r>
            <a:r>
              <a:rPr lang="it-IT" sz="1500" b="1" spc="1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500" b="1" noProof="0" dirty="0">
                <a:solidFill>
                  <a:schemeClr val="tx2"/>
                </a:solidFill>
                <a:latin typeface="Calibri"/>
                <a:cs typeface="Calibri"/>
              </a:rPr>
              <a:t>prezzi</a:t>
            </a:r>
            <a:r>
              <a:rPr lang="it-IT" sz="1500" b="1" spc="20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500" b="1" noProof="0" dirty="0">
                <a:solidFill>
                  <a:schemeClr val="tx2"/>
                </a:solidFill>
                <a:latin typeface="Calibri"/>
                <a:cs typeface="Calibri"/>
              </a:rPr>
              <a:t>viene</a:t>
            </a:r>
            <a:r>
              <a:rPr lang="it-IT" sz="1500" b="1" spc="1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500" b="1" noProof="0" dirty="0">
                <a:solidFill>
                  <a:schemeClr val="tx2"/>
                </a:solidFill>
                <a:latin typeface="Calibri"/>
                <a:cs typeface="Calibri"/>
              </a:rPr>
              <a:t>riconosciuto</a:t>
            </a:r>
            <a:r>
              <a:rPr lang="it-IT" sz="1500" b="1" spc="1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500" b="1" noProof="0" dirty="0">
                <a:solidFill>
                  <a:schemeClr val="tx2"/>
                </a:solidFill>
                <a:latin typeface="Calibri"/>
                <a:cs typeface="Calibri"/>
              </a:rPr>
              <a:t>sino</a:t>
            </a:r>
            <a:r>
              <a:rPr lang="it-IT" sz="1500" b="1" spc="1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500" b="1" noProof="0" dirty="0">
                <a:solidFill>
                  <a:schemeClr val="tx2"/>
                </a:solidFill>
                <a:latin typeface="Calibri"/>
                <a:cs typeface="Calibri"/>
              </a:rPr>
              <a:t>alla</a:t>
            </a:r>
            <a:r>
              <a:rPr lang="it-IT" sz="1500" b="1" spc="1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500" b="1" noProof="0" dirty="0">
                <a:solidFill>
                  <a:schemeClr val="tx2"/>
                </a:solidFill>
                <a:latin typeface="Calibri"/>
                <a:cs typeface="Calibri"/>
              </a:rPr>
              <a:t>“data</a:t>
            </a:r>
            <a:r>
              <a:rPr lang="it-IT" sz="1500" b="1" spc="1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500" b="1" spc="-25" noProof="0" dirty="0">
                <a:solidFill>
                  <a:schemeClr val="tx2"/>
                </a:solidFill>
                <a:latin typeface="Calibri"/>
                <a:cs typeface="Calibri"/>
              </a:rPr>
              <a:t>di </a:t>
            </a:r>
            <a:r>
              <a:rPr lang="it-IT" sz="1500" b="1" noProof="0" dirty="0">
                <a:solidFill>
                  <a:schemeClr val="tx2"/>
                </a:solidFill>
                <a:latin typeface="Calibri"/>
                <a:cs typeface="Calibri"/>
              </a:rPr>
              <a:t>fine</a:t>
            </a:r>
            <a:r>
              <a:rPr lang="it-IT" sz="1500" b="1" spc="-20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500" b="1" noProof="0" dirty="0">
                <a:solidFill>
                  <a:schemeClr val="tx2"/>
                </a:solidFill>
                <a:latin typeface="Calibri"/>
                <a:cs typeface="Calibri"/>
              </a:rPr>
              <a:t>dei</a:t>
            </a:r>
            <a:r>
              <a:rPr lang="it-IT" sz="1500" b="1" spc="-15" noProof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1500" b="1" spc="-10" noProof="0" dirty="0">
                <a:solidFill>
                  <a:schemeClr val="tx2"/>
                </a:solidFill>
                <a:latin typeface="Calibri"/>
                <a:cs typeface="Calibri"/>
              </a:rPr>
              <a:t>lavori”?</a:t>
            </a:r>
          </a:p>
          <a:p>
            <a:pPr marL="12700" marR="812165">
              <a:lnSpc>
                <a:spcPct val="100000"/>
              </a:lnSpc>
              <a:spcBef>
                <a:spcPts val="100"/>
              </a:spcBef>
            </a:pPr>
            <a:endParaRPr lang="it-IT" sz="1500" noProof="0" dirty="0">
              <a:latin typeface="Calibri"/>
              <a:cs typeface="Calibri"/>
            </a:endParaRPr>
          </a:p>
          <a:p>
            <a:pPr marL="64135">
              <a:lnSpc>
                <a:spcPts val="760"/>
              </a:lnSpc>
            </a:pP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Significa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che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misura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ha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carattere</a:t>
            </a:r>
            <a:r>
              <a:rPr lang="it-IT" sz="1000" b="1" spc="-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strutturale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non</a:t>
            </a:r>
            <a:r>
              <a:rPr lang="it-IT" sz="10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FF0000"/>
                </a:solidFill>
                <a:latin typeface="Calibri"/>
                <a:cs typeface="Calibri"/>
              </a:rPr>
              <a:t>(più)</a:t>
            </a:r>
            <a:r>
              <a:rPr lang="it-IT" sz="1000" b="1" spc="-15" noProof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FF0000"/>
                </a:solidFill>
                <a:latin typeface="Calibri"/>
                <a:cs typeface="Calibri"/>
              </a:rPr>
              <a:t>transitorio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.</a:t>
            </a:r>
            <a:endParaRPr lang="it-IT" sz="10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lang="it-IT" sz="1000" noProof="0" dirty="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  <a:spcBef>
                <a:spcPts val="5"/>
              </a:spcBef>
            </a:pP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Si</a:t>
            </a: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applica</a:t>
            </a: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alle</a:t>
            </a: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lavorazioni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eseguite/contabilizzate</a:t>
            </a: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dal</a:t>
            </a: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1°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gennaio</a:t>
            </a: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2026</a:t>
            </a: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fino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alla</a:t>
            </a: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data</a:t>
            </a: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fine</a:t>
            </a: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dei</a:t>
            </a:r>
            <a:r>
              <a:rPr lang="it-IT" sz="1000" b="1" spc="-2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lavori.</a:t>
            </a:r>
            <a:endParaRPr lang="it-IT" sz="10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lang="it-IT" sz="1000" noProof="0" dirty="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</a:pP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Pertanto,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tutti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SAL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rata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saldo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dovranno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essere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pagati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applicando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il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meccanismo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aggiornamento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previsto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dalla</a:t>
            </a:r>
            <a:r>
              <a:rPr lang="it-IT" sz="1000" b="1" spc="-20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Legge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noProof="0" dirty="0">
                <a:solidFill>
                  <a:srgbClr val="1F497D"/>
                </a:solidFill>
                <a:latin typeface="Calibri"/>
                <a:cs typeface="Calibri"/>
              </a:rPr>
              <a:t>di</a:t>
            </a:r>
            <a:r>
              <a:rPr lang="it-IT" sz="1000" b="1" spc="-15" noProof="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it-IT" sz="1000" b="1" spc="-10" noProof="0" dirty="0">
                <a:solidFill>
                  <a:srgbClr val="1F497D"/>
                </a:solidFill>
                <a:latin typeface="Calibri"/>
                <a:cs typeface="Calibri"/>
              </a:rPr>
              <a:t>Bilancio.</a:t>
            </a:r>
            <a:endParaRPr lang="it-IT" sz="1000" noProof="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5555" y="4692542"/>
            <a:ext cx="1136322" cy="3066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602229" y="4782528"/>
            <a:ext cx="248514" cy="201228"/>
          </a:xfrm>
          <a:prstGeom prst="rect">
            <a:avLst/>
          </a:prstGeom>
        </p:spPr>
        <p:txBody>
          <a:bodyPr vert="horz" wrap="square" lIns="0" tIns="59582" rIns="0" bIns="0" rtlCol="0">
            <a:spAutoFit/>
          </a:bodyPr>
          <a:lstStyle/>
          <a:p>
            <a:pPr marL="68580">
              <a:lnSpc>
                <a:spcPts val="1100"/>
              </a:lnSpc>
            </a:pPr>
            <a:r>
              <a:rPr lang="it-IT" spc="-25" noProof="0" dirty="0"/>
              <a:t>12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3965" rIns="0" bIns="0" rtlCol="0">
            <a:spAutoFit/>
          </a:bodyPr>
          <a:lstStyle/>
          <a:p>
            <a:pPr marL="106680">
              <a:lnSpc>
                <a:spcPts val="860"/>
              </a:lnSpc>
            </a:pPr>
            <a:r>
              <a:rPr lang="it-IT" spc="-20" noProof="0" dirty="0"/>
              <a:t>Avv.</a:t>
            </a:r>
            <a:r>
              <a:rPr lang="it-IT" spc="5" noProof="0" dirty="0"/>
              <a:t> </a:t>
            </a:r>
            <a:r>
              <a:rPr lang="it-IT" spc="-10" noProof="0" dirty="0"/>
              <a:t>Francesca</a:t>
            </a:r>
            <a:r>
              <a:rPr lang="it-IT" spc="5" noProof="0" dirty="0"/>
              <a:t> </a:t>
            </a:r>
            <a:r>
              <a:rPr lang="it-IT" spc="-10" noProof="0" dirty="0"/>
              <a:t>Ottavi</a:t>
            </a:r>
            <a:r>
              <a:rPr lang="it-IT" spc="5" noProof="0" dirty="0"/>
              <a:t> </a:t>
            </a:r>
            <a:r>
              <a:rPr lang="it-IT" noProof="0" dirty="0"/>
              <a:t>–</a:t>
            </a:r>
            <a:r>
              <a:rPr lang="it-IT" spc="5" noProof="0" dirty="0"/>
              <a:t> </a:t>
            </a:r>
            <a:r>
              <a:rPr lang="it-IT" spc="-10" noProof="0" dirty="0"/>
              <a:t>Direzione</a:t>
            </a:r>
            <a:r>
              <a:rPr lang="it-IT" spc="10" noProof="0" dirty="0"/>
              <a:t> </a:t>
            </a:r>
            <a:r>
              <a:rPr lang="it-IT" spc="-10" noProof="0" dirty="0"/>
              <a:t>Legislazione</a:t>
            </a:r>
            <a:r>
              <a:rPr lang="it-IT" spc="5" noProof="0" dirty="0"/>
              <a:t> </a:t>
            </a:r>
            <a:r>
              <a:rPr lang="it-IT" noProof="0" dirty="0"/>
              <a:t>Opere</a:t>
            </a:r>
            <a:r>
              <a:rPr lang="it-IT" spc="5" noProof="0" dirty="0"/>
              <a:t> </a:t>
            </a:r>
            <a:r>
              <a:rPr lang="it-IT" spc="-10" noProof="0" dirty="0"/>
              <a:t>Pubbliche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3291</Words>
  <Application>Microsoft Office PowerPoint</Application>
  <PresentationFormat>Presentazione su schermo (16:9)</PresentationFormat>
  <Paragraphs>312</Paragraphs>
  <Slides>35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35</vt:i4>
      </vt:variant>
    </vt:vector>
  </HeadingPairs>
  <TitlesOfParts>
    <vt:vector size="45" baseType="lpstr">
      <vt:lpstr>Aptos</vt:lpstr>
      <vt:lpstr>Arial</vt:lpstr>
      <vt:lpstr>Calibri</vt:lpstr>
      <vt:lpstr>Calibri Light</vt:lpstr>
      <vt:lpstr>Inter Bold</vt:lpstr>
      <vt:lpstr>Inter Light</vt:lpstr>
      <vt:lpstr>Nunito Sans</vt:lpstr>
      <vt:lpstr>Wingdings</vt:lpstr>
      <vt:lpstr>Office Theme</vt:lpstr>
      <vt:lpstr>1_Office Theme</vt:lpstr>
      <vt:lpstr>La manutenzione del contratto di appalto tra  la Legge di bilancio 2026, revisione prezzi e DL Aiuti</vt:lpstr>
      <vt:lpstr>Presentazione standard di PowerPoint</vt:lpstr>
      <vt:lpstr>La Disciplina</vt:lpstr>
      <vt:lpstr>c) Le Risorse</vt:lpstr>
      <vt:lpstr>Presentazione standard di PowerPoint</vt:lpstr>
      <vt:lpstr>F.A.Q. — Ambito di Applicazione e Condizioni</vt:lpstr>
      <vt:lpstr>F.A.Q. — Ambito di Applicazione e Condizioni</vt:lpstr>
      <vt:lpstr>Presentazione standard di PowerPoint</vt:lpstr>
      <vt:lpstr>F.A.Q. — Natura e Modalità dell'Aggiornamento</vt:lpstr>
      <vt:lpstr>F.A.Q. — Natura e Modalità dell'Aggiornamento</vt:lpstr>
      <vt:lpstr>F.A.Q. — Natura e Modalità dell'Aggiornamento</vt:lpstr>
      <vt:lpstr>F.A.Q. — Natura e Modalità dell'Aggiornamento</vt:lpstr>
      <vt:lpstr>F.A.Q. — Procedura e Pagamenti</vt:lpstr>
      <vt:lpstr>F.A.Q. — Procedura e Pagamenti</vt:lpstr>
      <vt:lpstr>F.A.Q. — Procedura e Pagamenti</vt:lpstr>
      <vt:lpstr>F.A.Q. — Procedura e Pagamenti</vt:lpstr>
      <vt:lpstr>F.A.Q. — Procedura e Pagamenti</vt:lpstr>
      <vt:lpstr>F.A.Q. — Questioni Specifiche</vt:lpstr>
      <vt:lpstr>F.A.Q. — Questioni Specifiche</vt:lpstr>
      <vt:lpstr>Presentazione standard di PowerPoint</vt:lpstr>
      <vt:lpstr>F.A.Q. — Questioni Specifiche</vt:lpstr>
      <vt:lpstr>F.A.Q. — Questioni Specifiche</vt:lpstr>
      <vt:lpstr>F.A.Q. — Questioni Specifiche</vt:lpstr>
      <vt:lpstr>Principali Differenze: Legge di Bilancio vs. DL "Aiuti"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Francesca Ottavi</dc:title>
  <dc:creator>francesca ottavi</dc:creator>
  <cp:lastModifiedBy>Morena Falancia</cp:lastModifiedBy>
  <cp:revision>11</cp:revision>
  <dcterms:created xsi:type="dcterms:W3CDTF">2026-04-22T14:55:37Z</dcterms:created>
  <dcterms:modified xsi:type="dcterms:W3CDTF">2026-04-23T06:00:45Z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2026-04-22T00:00:00Z</vt:filetime>
  </property>
  <property fmtid="{D5CDD505-2E9C-101B-9397-08002B2CF9AE}" pid="3" name="Creator">
    <vt:lpwstr>Google</vt:lpwstr>
  </property>
  <property fmtid="{D5CDD505-2E9C-101B-9397-08002B2CF9AE}" pid="4" name="LastSaved">
    <vt:filetime>2026-04-22T00:00:00Z</vt:filetime>
  </property>
</Properties>
</file>